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72" r:id="rId3"/>
    <p:sldId id="258" r:id="rId4"/>
    <p:sldId id="276" r:id="rId5"/>
    <p:sldId id="275" r:id="rId6"/>
    <p:sldId id="274" r:id="rId7"/>
    <p:sldId id="279" r:id="rId8"/>
    <p:sldId id="278" r:id="rId9"/>
    <p:sldId id="277" r:id="rId10"/>
    <p:sldId id="282" r:id="rId11"/>
    <p:sldId id="280" r:id="rId12"/>
    <p:sldId id="281" r:id="rId13"/>
    <p:sldId id="283" r:id="rId14"/>
    <p:sldId id="266"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4E79"/>
    <a:srgbClr val="4764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6410" autoAdjust="0"/>
  </p:normalViewPr>
  <p:slideViewPr>
    <p:cSldViewPr snapToGrid="0">
      <p:cViewPr varScale="1">
        <p:scale>
          <a:sx n="95" d="100"/>
          <a:sy n="95" d="100"/>
        </p:scale>
        <p:origin x="1194"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285E9D4-01D9-4BC7-B1A1-31A8D6C35ED4}"/>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076D481C-E803-42B9-87DD-F505B6D0E41A}"/>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F73B4BD-C140-48DC-B6EC-09D9F7B6BC99}" type="datetimeFigureOut">
              <a:rPr lang="en-US" smtClean="0"/>
              <a:t>8/29/2024</a:t>
            </a:fld>
            <a:endParaRPr lang="en-US"/>
          </a:p>
        </p:txBody>
      </p:sp>
      <p:sp>
        <p:nvSpPr>
          <p:cNvPr id="4" name="Footer Placeholder 3">
            <a:extLst>
              <a:ext uri="{FF2B5EF4-FFF2-40B4-BE49-F238E27FC236}">
                <a16:creationId xmlns:a16="http://schemas.microsoft.com/office/drawing/2014/main" id="{CA78AC62-8E53-4135-A72D-E7E40B1F8F1B}"/>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D25E870-0614-4322-AC0E-3F7A6CC95675}"/>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9C2C4BA1-07E6-4822-B84A-74167CEAB589}" type="slidenum">
              <a:rPr lang="en-US" smtClean="0"/>
              <a:t>‹#›</a:t>
            </a:fld>
            <a:endParaRPr lang="en-US"/>
          </a:p>
        </p:txBody>
      </p:sp>
    </p:spTree>
    <p:extLst>
      <p:ext uri="{BB962C8B-B14F-4D97-AF65-F5344CB8AC3E}">
        <p14:creationId xmlns:p14="http://schemas.microsoft.com/office/powerpoint/2010/main" val="3879773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AF0D50C-A834-4A30-B7EE-98E69729F14D}" type="datetimeFigureOut">
              <a:rPr lang="en-US" smtClean="0"/>
              <a:t>8/29/2024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63BE2D6-AA8F-42A1-BE2B-AAFE18104AAB}" type="slidenum">
              <a:rPr lang="en-US" smtClean="0"/>
              <a:t>‹#›</a:t>
            </a:fld>
            <a:endParaRPr lang="en-US"/>
          </a:p>
        </p:txBody>
      </p:sp>
    </p:spTree>
    <p:extLst>
      <p:ext uri="{BB962C8B-B14F-4D97-AF65-F5344CB8AC3E}">
        <p14:creationId xmlns:p14="http://schemas.microsoft.com/office/powerpoint/2010/main" val="1406908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63BE2D6-AA8F-42A1-BE2B-AAFE18104AAB}" type="slidenum">
              <a:rPr lang="en-US" smtClean="0"/>
              <a:t>1</a:t>
            </a:fld>
            <a:endParaRPr lang="en-US"/>
          </a:p>
        </p:txBody>
      </p:sp>
    </p:spTree>
    <p:extLst>
      <p:ext uri="{BB962C8B-B14F-4D97-AF65-F5344CB8AC3E}">
        <p14:creationId xmlns:p14="http://schemas.microsoft.com/office/powerpoint/2010/main" val="903046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will send both the English and Spanish version of the flyers we created for the program, after this meeting.</a:t>
            </a:r>
          </a:p>
        </p:txBody>
      </p:sp>
      <p:sp>
        <p:nvSpPr>
          <p:cNvPr id="4" name="Slide Number Placeholder 3"/>
          <p:cNvSpPr>
            <a:spLocks noGrp="1"/>
          </p:cNvSpPr>
          <p:nvPr>
            <p:ph type="sldNum" sz="quarter" idx="5"/>
          </p:nvPr>
        </p:nvSpPr>
        <p:spPr/>
        <p:txBody>
          <a:bodyPr/>
          <a:lstStyle/>
          <a:p>
            <a:fld id="{163BE2D6-AA8F-42A1-BE2B-AAFE18104AAB}" type="slidenum">
              <a:rPr lang="en-US" smtClean="0"/>
              <a:t>13</a:t>
            </a:fld>
            <a:endParaRPr lang="en-US"/>
          </a:p>
        </p:txBody>
      </p:sp>
    </p:spTree>
    <p:extLst>
      <p:ext uri="{BB962C8B-B14F-4D97-AF65-F5344CB8AC3E}">
        <p14:creationId xmlns:p14="http://schemas.microsoft.com/office/powerpoint/2010/main" val="34922659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F4D0F4F-E481-46DD-8BE4-669BC68C78A4}"/>
              </a:ext>
              <a:ext uri="{C183D7F6-B498-43B3-948B-1728B52AA6E4}">
                <adec:decorative xmlns:adec="http://schemas.microsoft.com/office/drawing/2017/decorative" val="1"/>
              </a:ext>
            </a:extLst>
          </p:cNvPr>
          <p:cNvSpPr/>
          <p:nvPr userDrawn="1"/>
        </p:nvSpPr>
        <p:spPr>
          <a:xfrm>
            <a:off x="109860" y="94196"/>
            <a:ext cx="1923082" cy="19342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2" name="Title 1">
            <a:extLst>
              <a:ext uri="{FF2B5EF4-FFF2-40B4-BE49-F238E27FC236}">
                <a16:creationId xmlns:a16="http://schemas.microsoft.com/office/drawing/2014/main" id="{503EE646-F231-45F5-AEE0-442EB2F58A68}"/>
              </a:ext>
            </a:extLst>
          </p:cNvPr>
          <p:cNvSpPr>
            <a:spLocks noGrp="1"/>
          </p:cNvSpPr>
          <p:nvPr>
            <p:ph type="ctrTitle" hasCustomPrompt="1"/>
          </p:nvPr>
        </p:nvSpPr>
        <p:spPr>
          <a:xfrm>
            <a:off x="1535837" y="3607041"/>
            <a:ext cx="9144000" cy="546866"/>
          </a:xfrm>
        </p:spPr>
        <p:txBody>
          <a:bodyPr anchor="ctr">
            <a:normAutofit/>
          </a:bodyPr>
          <a:lstStyle>
            <a:lvl1pPr algn="ctr">
              <a:defRPr sz="2800">
                <a:solidFill>
                  <a:srgbClr val="1F4E79"/>
                </a:solidFill>
                <a:latin typeface="+mn-lt"/>
                <a:cs typeface="Times New Roman" panose="02020603050405020304" pitchFamily="18" charset="0"/>
              </a:defRPr>
            </a:lvl1pPr>
          </a:lstStyle>
          <a:p>
            <a:r>
              <a:rPr lang="en-US"/>
              <a:t>Click to edit Division</a:t>
            </a:r>
          </a:p>
        </p:txBody>
      </p:sp>
      <p:sp>
        <p:nvSpPr>
          <p:cNvPr id="3" name="Subtitle 2">
            <a:extLst>
              <a:ext uri="{FF2B5EF4-FFF2-40B4-BE49-F238E27FC236}">
                <a16:creationId xmlns:a16="http://schemas.microsoft.com/office/drawing/2014/main" id="{443D2A38-DA5C-4122-927F-2D59F907BA7E}"/>
              </a:ext>
            </a:extLst>
          </p:cNvPr>
          <p:cNvSpPr>
            <a:spLocks noGrp="1"/>
          </p:cNvSpPr>
          <p:nvPr>
            <p:ph type="subTitle" idx="1" hasCustomPrompt="1"/>
          </p:nvPr>
        </p:nvSpPr>
        <p:spPr>
          <a:xfrm>
            <a:off x="1535837" y="4305774"/>
            <a:ext cx="9144000" cy="469665"/>
          </a:xfrm>
        </p:spPr>
        <p:txBody>
          <a:bodyPr anchor="ctr">
            <a:normAutofit/>
          </a:bodyPr>
          <a:lstStyle>
            <a:lvl1pPr marL="0" indent="0" algn="ctr" defTabSz="914400" rtl="0" eaLnBrk="1" latinLnBrk="0" hangingPunct="1">
              <a:lnSpc>
                <a:spcPct val="90000"/>
              </a:lnSpc>
              <a:spcBef>
                <a:spcPct val="0"/>
              </a:spcBef>
              <a:buNone/>
              <a:defRPr lang="en-US" sz="2400" kern="1200" dirty="0">
                <a:solidFill>
                  <a:schemeClr val="tx1">
                    <a:lumMod val="75000"/>
                    <a:lumOff val="25000"/>
                  </a:schemeClr>
                </a:solidFill>
                <a:latin typeface="+mn-lt"/>
                <a:ea typeface="+mn-ea"/>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presented by (Person’s Name)</a:t>
            </a:r>
          </a:p>
        </p:txBody>
      </p:sp>
      <p:sp>
        <p:nvSpPr>
          <p:cNvPr id="7" name="Title 1">
            <a:extLst>
              <a:ext uri="{FF2B5EF4-FFF2-40B4-BE49-F238E27FC236}">
                <a16:creationId xmlns:a16="http://schemas.microsoft.com/office/drawing/2014/main" id="{551B421A-CEB0-4122-A55F-E52ACE10098F}"/>
              </a:ext>
            </a:extLst>
          </p:cNvPr>
          <p:cNvSpPr txBox="1">
            <a:spLocks/>
          </p:cNvSpPr>
          <p:nvPr userDrawn="1"/>
        </p:nvSpPr>
        <p:spPr>
          <a:xfrm>
            <a:off x="2445106" y="5626671"/>
            <a:ext cx="7320347" cy="680802"/>
          </a:xfrm>
          <a:prstGeom prst="rect">
            <a:avLst/>
          </a:prstGeom>
        </p:spPr>
        <p:txBody>
          <a:bodyPr vert="horz" lIns="0" tIns="0" rIns="0" bIns="0" rtlCol="0" anchor="b">
            <a:noAutofit/>
          </a:bodyPr>
          <a:lstStyle>
            <a:lvl1pPr algn="ctr" defTabSz="914400" rtl="0" eaLnBrk="1" latinLnBrk="0" hangingPunct="1">
              <a:lnSpc>
                <a:spcPct val="90000"/>
              </a:lnSpc>
              <a:spcBef>
                <a:spcPct val="0"/>
              </a:spcBef>
              <a:buNone/>
              <a:defRPr sz="4800" kern="1200">
                <a:solidFill>
                  <a:srgbClr val="1F4E79"/>
                </a:solidFill>
                <a:latin typeface="Times New Roman" panose="02020603050405020304" pitchFamily="18" charset="0"/>
                <a:ea typeface="+mj-ea"/>
                <a:cs typeface="Times New Roman" panose="02020603050405020304" pitchFamily="18" charset="0"/>
              </a:defRPr>
            </a:lvl1pPr>
          </a:lstStyle>
          <a:p>
            <a:r>
              <a:rPr lang="en-US" sz="3200">
                <a:solidFill>
                  <a:srgbClr val="1F4E79"/>
                </a:solidFill>
                <a:latin typeface="+mn-lt"/>
              </a:rPr>
              <a:t>Department of Health and Human Services</a:t>
            </a:r>
          </a:p>
        </p:txBody>
      </p:sp>
      <p:pic>
        <p:nvPicPr>
          <p:cNvPr id="9" name="Picture 8" descr="The Great Seal of the State of Nevada &quot;All for our Country&quot;">
            <a:extLst>
              <a:ext uri="{FF2B5EF4-FFF2-40B4-BE49-F238E27FC236}">
                <a16:creationId xmlns:a16="http://schemas.microsoft.com/office/drawing/2014/main" id="{0FBC4D1A-84EE-45B6-95D2-A5CAB3A4B7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88616" y="233499"/>
            <a:ext cx="1638443" cy="1592718"/>
          </a:xfrm>
          <a:prstGeom prst="rect">
            <a:avLst/>
          </a:prstGeom>
        </p:spPr>
      </p:pic>
      <p:cxnSp>
        <p:nvCxnSpPr>
          <p:cNvPr id="10" name="Straight Connector 9">
            <a:extLst>
              <a:ext uri="{FF2B5EF4-FFF2-40B4-BE49-F238E27FC236}">
                <a16:creationId xmlns:a16="http://schemas.microsoft.com/office/drawing/2014/main" id="{579730DB-1305-49C4-B8EC-9A382996C578}"/>
              </a:ext>
            </a:extLst>
          </p:cNvPr>
          <p:cNvCxnSpPr/>
          <p:nvPr userDrawn="1"/>
        </p:nvCxnSpPr>
        <p:spPr>
          <a:xfrm>
            <a:off x="2681145" y="5626671"/>
            <a:ext cx="6853383" cy="0"/>
          </a:xfrm>
          <a:prstGeom prst="line">
            <a:avLst/>
          </a:prstGeom>
          <a:ln w="25400" cap="sq">
            <a:solidFill>
              <a:schemeClr val="accent5">
                <a:lumMod val="50000"/>
              </a:schemeClr>
            </a:solidFill>
            <a:headEnd type="diamond" w="med" len="lg"/>
            <a:tailEnd type="diamond" w="med" len="lg"/>
          </a:ln>
        </p:spPr>
        <p:style>
          <a:lnRef idx="1">
            <a:schemeClr val="accent1"/>
          </a:lnRef>
          <a:fillRef idx="0">
            <a:schemeClr val="accent1"/>
          </a:fillRef>
          <a:effectRef idx="0">
            <a:schemeClr val="accent1"/>
          </a:effectRef>
          <a:fontRef idx="minor">
            <a:schemeClr val="tx1"/>
          </a:fontRef>
        </p:style>
      </p:cxnSp>
      <p:sp>
        <p:nvSpPr>
          <p:cNvPr id="14" name="Text Placeholder 13">
            <a:extLst>
              <a:ext uri="{FF2B5EF4-FFF2-40B4-BE49-F238E27FC236}">
                <a16:creationId xmlns:a16="http://schemas.microsoft.com/office/drawing/2014/main" id="{B527F0BC-AEA1-43B2-AD84-6EFBE6989832}"/>
              </a:ext>
            </a:extLst>
          </p:cNvPr>
          <p:cNvSpPr>
            <a:spLocks noGrp="1"/>
          </p:cNvSpPr>
          <p:nvPr>
            <p:ph type="body" sz="quarter" idx="13" hasCustomPrompt="1"/>
          </p:nvPr>
        </p:nvSpPr>
        <p:spPr>
          <a:xfrm>
            <a:off x="1535837" y="1978556"/>
            <a:ext cx="9144000" cy="1507436"/>
          </a:xfrm>
        </p:spPr>
        <p:txBody>
          <a:bodyPr anchor="ctr">
            <a:noAutofit/>
          </a:bodyPr>
          <a:lstStyle>
            <a:lvl1pPr marL="0" indent="0" algn="ctr">
              <a:buNone/>
              <a:defRPr lang="en-US" sz="4800" kern="1200" dirty="0">
                <a:solidFill>
                  <a:srgbClr val="1F4E79"/>
                </a:solidFill>
                <a:latin typeface="+mn-lt"/>
                <a:ea typeface="+mj-ea"/>
                <a:cs typeface="Times New Roman" panose="02020603050405020304" pitchFamily="18" charset="0"/>
              </a:defRPr>
            </a:lvl1pPr>
          </a:lstStyle>
          <a:p>
            <a:pPr lvl="0"/>
            <a:r>
              <a:rPr lang="en-US"/>
              <a:t>Click to edit Presentation Title</a:t>
            </a:r>
          </a:p>
        </p:txBody>
      </p:sp>
      <p:grpSp>
        <p:nvGrpSpPr>
          <p:cNvPr id="13" name="Group 12">
            <a:extLst>
              <a:ext uri="{FF2B5EF4-FFF2-40B4-BE49-F238E27FC236}">
                <a16:creationId xmlns:a16="http://schemas.microsoft.com/office/drawing/2014/main" id="{58C09CD6-2C7D-4515-A322-8CDBBC428003}"/>
              </a:ext>
            </a:extLst>
          </p:cNvPr>
          <p:cNvGrpSpPr/>
          <p:nvPr userDrawn="1"/>
        </p:nvGrpSpPr>
        <p:grpSpPr>
          <a:xfrm>
            <a:off x="2451567" y="915697"/>
            <a:ext cx="7313886" cy="712788"/>
            <a:chOff x="1793977" y="915697"/>
            <a:chExt cx="8635179" cy="712788"/>
          </a:xfrm>
        </p:grpSpPr>
        <p:sp>
          <p:nvSpPr>
            <p:cNvPr id="15" name="Text Box 49">
              <a:extLst>
                <a:ext uri="{FF2B5EF4-FFF2-40B4-BE49-F238E27FC236}">
                  <a16:creationId xmlns:a16="http://schemas.microsoft.com/office/drawing/2014/main" id="{9BE4A1A1-78D9-4BBC-B062-4D3401361671}"/>
                </a:ext>
              </a:extLst>
            </p:cNvPr>
            <p:cNvSpPr txBox="1">
              <a:spLocks noChangeArrowheads="1"/>
            </p:cNvSpPr>
            <p:nvPr userDrawn="1"/>
          </p:nvSpPr>
          <p:spPr bwMode="auto">
            <a:xfrm>
              <a:off x="1793977" y="915697"/>
              <a:ext cx="1809751"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lang="en-US" altLang="en-US" sz="1600" b="1">
                  <a:solidFill>
                    <a:srgbClr val="1F4E79"/>
                  </a:solidFill>
                  <a:latin typeface="+mn-lt"/>
                </a:rPr>
                <a:t>Joe Lombardo</a:t>
              </a:r>
              <a:endParaRPr kumimoji="0" lang="en-US" altLang="en-US" sz="1600" b="1" i="0" u="none" strike="noStrike" cap="none" normalizeH="0" baseline="0">
                <a:ln>
                  <a:noFill/>
                </a:ln>
                <a:solidFill>
                  <a:srgbClr val="1F4E79"/>
                </a:solidFill>
                <a:effectLst/>
                <a:latin typeface="+mn-lt"/>
              </a:endParaRP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1F4E79"/>
                  </a:solidFill>
                  <a:effectLst/>
                  <a:latin typeface="+mn-lt"/>
                </a:rPr>
                <a:t>Governor</a:t>
              </a:r>
              <a:endParaRPr kumimoji="0" lang="en-US" altLang="en-US" sz="1800" b="0" i="1" u="none" strike="noStrike" cap="none" normalizeH="0" baseline="0">
                <a:ln>
                  <a:noFill/>
                </a:ln>
                <a:solidFill>
                  <a:srgbClr val="1F4E79"/>
                </a:solidFill>
                <a:effectLst/>
                <a:latin typeface="+mn-lt"/>
              </a:endParaRPr>
            </a:p>
          </p:txBody>
        </p:sp>
        <p:sp>
          <p:nvSpPr>
            <p:cNvPr id="16" name="Text Box 50">
              <a:extLst>
                <a:ext uri="{FF2B5EF4-FFF2-40B4-BE49-F238E27FC236}">
                  <a16:creationId xmlns:a16="http://schemas.microsoft.com/office/drawing/2014/main" id="{1D244E04-4923-4419-99EE-A25D79284685}"/>
                </a:ext>
              </a:extLst>
            </p:cNvPr>
            <p:cNvSpPr txBox="1">
              <a:spLocks noChangeArrowheads="1"/>
            </p:cNvSpPr>
            <p:nvPr userDrawn="1"/>
          </p:nvSpPr>
          <p:spPr bwMode="auto">
            <a:xfrm>
              <a:off x="8617817" y="915697"/>
              <a:ext cx="1811339"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1F4E79"/>
                  </a:solidFill>
                  <a:effectLst/>
                  <a:latin typeface="+mn-lt"/>
                </a:rPr>
                <a:t>Richard Whitley</a:t>
              </a: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1F4E79"/>
                  </a:solidFill>
                  <a:effectLst/>
                  <a:latin typeface="+mn-lt"/>
                </a:rPr>
                <a:t>Director</a:t>
              </a:r>
              <a:endParaRPr kumimoji="0" lang="en-US" altLang="en-US" sz="1800" b="0" i="1" u="none" strike="noStrike" cap="none" normalizeH="0" baseline="0">
                <a:ln>
                  <a:noFill/>
                </a:ln>
                <a:solidFill>
                  <a:srgbClr val="1F4E79"/>
                </a:solidFill>
                <a:effectLst/>
                <a:latin typeface="+mn-lt"/>
              </a:endParaRPr>
            </a:p>
          </p:txBody>
        </p:sp>
      </p:grpSp>
      <p:pic>
        <p:nvPicPr>
          <p:cNvPr id="18" name="Picture 17" descr="Department of Health and Human Services logo &quot;DHHS&quot;">
            <a:extLst>
              <a:ext uri="{FF2B5EF4-FFF2-40B4-BE49-F238E27FC236}">
                <a16:creationId xmlns:a16="http://schemas.microsoft.com/office/drawing/2014/main" id="{9D76AB1F-A8ED-4B18-9C33-FBEC13EC0AD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3441" y="5032259"/>
            <a:ext cx="1331869" cy="1789077"/>
          </a:xfrm>
          <a:prstGeom prst="rect">
            <a:avLst/>
          </a:prstGeom>
        </p:spPr>
      </p:pic>
      <p:sp>
        <p:nvSpPr>
          <p:cNvPr id="20" name="Footer Placeholder 5">
            <a:extLst>
              <a:ext uri="{FF2B5EF4-FFF2-40B4-BE49-F238E27FC236}">
                <a16:creationId xmlns:a16="http://schemas.microsoft.com/office/drawing/2014/main" id="{436F594D-EFA8-4AEE-9799-7C7A899224C7}"/>
              </a:ext>
            </a:extLst>
          </p:cNvPr>
          <p:cNvSpPr txBox="1">
            <a:spLocks/>
          </p:cNvSpPr>
          <p:nvPr userDrawn="1"/>
        </p:nvSpPr>
        <p:spPr>
          <a:xfrm>
            <a:off x="3771900" y="6307473"/>
            <a:ext cx="4114800" cy="365125"/>
          </a:xfrm>
          <a:prstGeom prst="rect">
            <a:avLst/>
          </a:prstGeom>
        </p:spPr>
        <p:txBody>
          <a:bodyPr lIns="0" tIns="0" rIns="0" bIns="0" anchor="ctr"/>
          <a:lstStyle>
            <a:defPPr>
              <a:defRPr lang="en-US"/>
            </a:defPPr>
            <a:lvl1pPr marL="0" algn="ctr" defTabSz="914400" rtl="0" eaLnBrk="1" latinLnBrk="0" hangingPunct="1">
              <a:lnSpc>
                <a:spcPct val="90000"/>
              </a:lnSpc>
              <a:spcBef>
                <a:spcPct val="0"/>
              </a:spcBef>
              <a:buNone/>
              <a:defRPr lang="en-US" altLang="en-US" sz="1400" kern="1200" smtClean="0">
                <a:solidFill>
                  <a:srgbClr val="1F4E79"/>
                </a:solidFill>
                <a:latin typeface="Times New Roman" panose="02020603050405020304" pitchFamily="18" charset="0"/>
                <a:ea typeface="+mj-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i="1">
                <a:solidFill>
                  <a:srgbClr val="1F4E79"/>
                </a:solidFill>
                <a:latin typeface="+mn-lt"/>
              </a:rPr>
              <a:t>Helping people.  It’s who we are and what we do.</a:t>
            </a:r>
          </a:p>
        </p:txBody>
      </p:sp>
      <p:sp>
        <p:nvSpPr>
          <p:cNvPr id="23" name="Text Placeholder 22">
            <a:extLst>
              <a:ext uri="{FF2B5EF4-FFF2-40B4-BE49-F238E27FC236}">
                <a16:creationId xmlns:a16="http://schemas.microsoft.com/office/drawing/2014/main" id="{3426419D-5A94-4288-8759-EF0C171EACEE}"/>
              </a:ext>
            </a:extLst>
          </p:cNvPr>
          <p:cNvSpPr>
            <a:spLocks noGrp="1"/>
          </p:cNvSpPr>
          <p:nvPr>
            <p:ph type="body" sz="quarter" idx="14" hasCustomPrompt="1"/>
          </p:nvPr>
        </p:nvSpPr>
        <p:spPr>
          <a:xfrm>
            <a:off x="3485217" y="4958756"/>
            <a:ext cx="5245240" cy="342979"/>
          </a:xfrm>
        </p:spPr>
        <p:txBody>
          <a:bodyPr>
            <a:noAutofit/>
          </a:bodyPr>
          <a:lstStyle>
            <a:lvl1pPr marL="0" indent="0" algn="ctr">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a:t>Date of Presentation</a:t>
            </a:r>
          </a:p>
        </p:txBody>
      </p:sp>
      <p:sp>
        <p:nvSpPr>
          <p:cNvPr id="17" name="Text Placeholder 22">
            <a:extLst>
              <a:ext uri="{FF2B5EF4-FFF2-40B4-BE49-F238E27FC236}">
                <a16:creationId xmlns:a16="http://schemas.microsoft.com/office/drawing/2014/main" id="{2BA2630A-15E2-4634-89E7-CF26F59875EA}"/>
              </a:ext>
            </a:extLst>
          </p:cNvPr>
          <p:cNvSpPr>
            <a:spLocks noGrp="1"/>
          </p:cNvSpPr>
          <p:nvPr>
            <p:ph type="body" sz="quarter" idx="15" hasCustomPrompt="1"/>
          </p:nvPr>
        </p:nvSpPr>
        <p:spPr>
          <a:xfrm>
            <a:off x="10001492" y="5128182"/>
            <a:ext cx="2020551" cy="1621410"/>
          </a:xfrm>
        </p:spPr>
        <p:txBody>
          <a:bodyPr>
            <a:noAutofit/>
          </a:bodyPr>
          <a:lstStyle>
            <a:lvl1pPr marL="0" indent="0" algn="ctr">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REMOVE text box or REPLACE with Division or Program logo not to exceed 2” height</a:t>
            </a:r>
          </a:p>
        </p:txBody>
      </p:sp>
    </p:spTree>
    <p:extLst>
      <p:ext uri="{BB962C8B-B14F-4D97-AF65-F5344CB8AC3E}">
        <p14:creationId xmlns:p14="http://schemas.microsoft.com/office/powerpoint/2010/main" val="2420226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E2229-ECE3-49A5-A1BD-2CB5EC1143CF}"/>
              </a:ext>
            </a:extLst>
          </p:cNvPr>
          <p:cNvSpPr>
            <a:spLocks noGrp="1"/>
          </p:cNvSpPr>
          <p:nvPr>
            <p:ph type="title" hasCustomPrompt="1"/>
          </p:nvPr>
        </p:nvSpPr>
        <p:spPr>
          <a:xfrm>
            <a:off x="357447" y="0"/>
            <a:ext cx="11670009" cy="1325563"/>
          </a:xfrm>
        </p:spPr>
        <p:txBody>
          <a:bodyPr/>
          <a:lstStyle>
            <a:lvl1pPr>
              <a:defRPr/>
            </a:lvl1pPr>
          </a:lstStyle>
          <a:p>
            <a:r>
              <a:rPr lang="en-US"/>
              <a:t>Add “Agenda”</a:t>
            </a:r>
          </a:p>
        </p:txBody>
      </p:sp>
      <p:sp>
        <p:nvSpPr>
          <p:cNvPr id="3" name="Content Placeholder 2"/>
          <p:cNvSpPr>
            <a:spLocks noGrp="1"/>
          </p:cNvSpPr>
          <p:nvPr>
            <p:ph idx="1" hasCustomPrompt="1"/>
          </p:nvPr>
        </p:nvSpPr>
        <p:spPr>
          <a:xfrm>
            <a:off x="357447" y="1460498"/>
            <a:ext cx="11670010" cy="4895852"/>
          </a:xfrm>
        </p:spPr>
        <p:txBody>
          <a:bodyPr/>
          <a:lstStyle>
            <a:lvl1pPr marL="514350" indent="-5143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Click to add Agenda item 1</a:t>
            </a:r>
          </a:p>
        </p:txBody>
      </p:sp>
      <p:sp>
        <p:nvSpPr>
          <p:cNvPr id="6" name="Slide Number Placeholder 5"/>
          <p:cNvSpPr>
            <a:spLocks noGrp="1"/>
          </p:cNvSpPr>
          <p:nvPr>
            <p:ph type="sldNum" sz="quarter" idx="12"/>
          </p:nvPr>
        </p:nvSpPr>
        <p:spPr/>
        <p:txBody>
          <a:bodyPr/>
          <a:lstStyle/>
          <a:p>
            <a:fld id="{A0EC8638-D38E-4C5B-8C11-DA859CF37C29}" type="slidenum">
              <a:rPr lang="en-US" smtClean="0"/>
              <a:t>‹#›</a:t>
            </a:fld>
            <a:endParaRPr lang="en-US"/>
          </a:p>
        </p:txBody>
      </p:sp>
    </p:spTree>
    <p:extLst>
      <p:ext uri="{BB962C8B-B14F-4D97-AF65-F5344CB8AC3E}">
        <p14:creationId xmlns:p14="http://schemas.microsoft.com/office/powerpoint/2010/main" val="404237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6E067E-DCDD-43CE-A2C6-47C7E7D02A40}"/>
              </a:ext>
            </a:extLst>
          </p:cNvPr>
          <p:cNvSpPr>
            <a:spLocks noGrp="1"/>
          </p:cNvSpPr>
          <p:nvPr>
            <p:ph idx="1"/>
          </p:nvPr>
        </p:nvSpPr>
        <p:spPr>
          <a:xfrm>
            <a:off x="357447" y="1460500"/>
            <a:ext cx="11670010" cy="4895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p>
            <a:fld id="{E9C1D828-F931-464A-8E86-F9D742DA373F}" type="slidenum">
              <a:rPr lang="en-US" smtClean="0"/>
              <a:t>‹#›</a:t>
            </a:fld>
            <a:endParaRPr lang="en-US"/>
          </a:p>
        </p:txBody>
      </p:sp>
      <p:sp>
        <p:nvSpPr>
          <p:cNvPr id="5" name="Title 1">
            <a:extLst>
              <a:ext uri="{FF2B5EF4-FFF2-40B4-BE49-F238E27FC236}">
                <a16:creationId xmlns:a16="http://schemas.microsoft.com/office/drawing/2014/main" id="{266E7EE1-E575-465C-90AC-24DF7BC4CEF0}"/>
              </a:ext>
            </a:extLst>
          </p:cNvPr>
          <p:cNvSpPr>
            <a:spLocks noGrp="1"/>
          </p:cNvSpPr>
          <p:nvPr>
            <p:ph type="title" hasCustomPrompt="1"/>
          </p:nvPr>
        </p:nvSpPr>
        <p:spPr>
          <a:xfrm>
            <a:off x="357447" y="0"/>
            <a:ext cx="11670009" cy="1325563"/>
          </a:xfrm>
        </p:spPr>
        <p:txBody>
          <a:bodyPr/>
          <a:lstStyle>
            <a:lvl1pPr>
              <a:defRPr/>
            </a:lvl1pPr>
          </a:lstStyle>
          <a:p>
            <a:r>
              <a:rPr lang="en-US"/>
              <a:t>Add Slide Title</a:t>
            </a:r>
          </a:p>
        </p:txBody>
      </p:sp>
    </p:spTree>
    <p:extLst>
      <p:ext uri="{BB962C8B-B14F-4D97-AF65-F5344CB8AC3E}">
        <p14:creationId xmlns:p14="http://schemas.microsoft.com/office/powerpoint/2010/main" val="3086423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FC800-7359-4452-8C9C-726AEEF44903}"/>
              </a:ext>
            </a:extLst>
          </p:cNvPr>
          <p:cNvSpPr>
            <a:spLocks noGrp="1"/>
          </p:cNvSpPr>
          <p:nvPr>
            <p:ph type="title"/>
          </p:nvPr>
        </p:nvSpPr>
        <p:spPr>
          <a:xfrm>
            <a:off x="831850" y="1709738"/>
            <a:ext cx="10515600" cy="2852737"/>
          </a:xfrm>
        </p:spPr>
        <p:txBody>
          <a:bodyPr anchor="b"/>
          <a:lstStyle>
            <a:lvl1pPr>
              <a:defRPr sz="6000">
                <a:solidFill>
                  <a:srgbClr val="1F4E79"/>
                </a:solidFill>
              </a:defRPr>
            </a:lvl1pPr>
          </a:lstStyle>
          <a:p>
            <a:r>
              <a:rPr lang="en-US"/>
              <a:t>Click to edit Master title style</a:t>
            </a:r>
          </a:p>
        </p:txBody>
      </p:sp>
      <p:sp>
        <p:nvSpPr>
          <p:cNvPr id="3" name="Text Placeholder 2">
            <a:extLst>
              <a:ext uri="{FF2B5EF4-FFF2-40B4-BE49-F238E27FC236}">
                <a16:creationId xmlns:a16="http://schemas.microsoft.com/office/drawing/2014/main" id="{636461A9-3331-4ABE-9A64-5AB5D2295392}"/>
              </a:ext>
            </a:extLst>
          </p:cNvPr>
          <p:cNvSpPr>
            <a:spLocks noGrp="1"/>
          </p:cNvSpPr>
          <p:nvPr>
            <p:ph type="body" idx="1"/>
          </p:nvPr>
        </p:nvSpPr>
        <p:spPr>
          <a:xfrm>
            <a:off x="831850" y="4589463"/>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AFD80A44-01AC-4FFC-AA21-0F2E7F88A6F5}"/>
              </a:ext>
            </a:extLst>
          </p:cNvPr>
          <p:cNvSpPr>
            <a:spLocks noGrp="1"/>
          </p:cNvSpPr>
          <p:nvPr>
            <p:ph type="sldNum" sz="quarter" idx="12"/>
          </p:nvPr>
        </p:nvSpPr>
        <p:spPr/>
        <p:txBody>
          <a:bodyPr/>
          <a:lstStyle/>
          <a:p>
            <a:fld id="{E9C1D828-F931-464A-8E86-F9D742DA373F}" type="slidenum">
              <a:rPr lang="en-US" smtClean="0"/>
              <a:t>‹#›</a:t>
            </a:fld>
            <a:endParaRPr lang="en-US"/>
          </a:p>
        </p:txBody>
      </p:sp>
    </p:spTree>
    <p:extLst>
      <p:ext uri="{BB962C8B-B14F-4D97-AF65-F5344CB8AC3E}">
        <p14:creationId xmlns:p14="http://schemas.microsoft.com/office/powerpoint/2010/main" val="3476839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71DD24-6C95-4034-884F-B0C09EDE9D10}"/>
              </a:ext>
            </a:extLst>
          </p:cNvPr>
          <p:cNvSpPr>
            <a:spLocks noGrp="1"/>
          </p:cNvSpPr>
          <p:nvPr>
            <p:ph sz="half" idx="1"/>
          </p:nvPr>
        </p:nvSpPr>
        <p:spPr>
          <a:xfrm>
            <a:off x="357448" y="1465465"/>
            <a:ext cx="5374177" cy="490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4ADBD2-493D-4281-B5D9-94DD2B671C37}"/>
              </a:ext>
            </a:extLst>
          </p:cNvPr>
          <p:cNvSpPr>
            <a:spLocks noGrp="1"/>
          </p:cNvSpPr>
          <p:nvPr>
            <p:ph sz="half" idx="2"/>
          </p:nvPr>
        </p:nvSpPr>
        <p:spPr>
          <a:xfrm>
            <a:off x="5893723" y="1465465"/>
            <a:ext cx="6133733" cy="490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C89A8DFC-D64C-41B5-9A16-1822DA3233AC}"/>
              </a:ext>
            </a:extLst>
          </p:cNvPr>
          <p:cNvSpPr>
            <a:spLocks noGrp="1"/>
          </p:cNvSpPr>
          <p:nvPr>
            <p:ph type="sldNum" sz="quarter" idx="12"/>
          </p:nvPr>
        </p:nvSpPr>
        <p:spPr/>
        <p:txBody>
          <a:bodyPr/>
          <a:lstStyle/>
          <a:p>
            <a:fld id="{E9C1D828-F931-464A-8E86-F9D742DA373F}" type="slidenum">
              <a:rPr lang="en-US" smtClean="0"/>
              <a:t>‹#›</a:t>
            </a:fld>
            <a:endParaRPr lang="en-US"/>
          </a:p>
        </p:txBody>
      </p:sp>
      <p:sp>
        <p:nvSpPr>
          <p:cNvPr id="8" name="Title 1">
            <a:extLst>
              <a:ext uri="{FF2B5EF4-FFF2-40B4-BE49-F238E27FC236}">
                <a16:creationId xmlns:a16="http://schemas.microsoft.com/office/drawing/2014/main" id="{B6750193-6397-4876-BD08-6974362A43D1}"/>
              </a:ext>
            </a:extLst>
          </p:cNvPr>
          <p:cNvSpPr>
            <a:spLocks noGrp="1"/>
          </p:cNvSpPr>
          <p:nvPr>
            <p:ph type="title" hasCustomPrompt="1"/>
          </p:nvPr>
        </p:nvSpPr>
        <p:spPr>
          <a:xfrm>
            <a:off x="357448" y="0"/>
            <a:ext cx="11670008" cy="1325563"/>
          </a:xfrm>
        </p:spPr>
        <p:txBody>
          <a:bodyPr/>
          <a:lstStyle>
            <a:lvl1pPr>
              <a:defRPr/>
            </a:lvl1pPr>
          </a:lstStyle>
          <a:p>
            <a:r>
              <a:rPr lang="en-US"/>
              <a:t>Add Slide Title</a:t>
            </a:r>
          </a:p>
        </p:txBody>
      </p:sp>
    </p:spTree>
    <p:extLst>
      <p:ext uri="{BB962C8B-B14F-4D97-AF65-F5344CB8AC3E}">
        <p14:creationId xmlns:p14="http://schemas.microsoft.com/office/powerpoint/2010/main" val="826694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p>
            <a:fld id="{E9C1D828-F931-464A-8E86-F9D742DA373F}" type="slidenum">
              <a:rPr lang="en-US" smtClean="0"/>
              <a:t>‹#›</a:t>
            </a:fld>
            <a:endParaRPr lang="en-US"/>
          </a:p>
        </p:txBody>
      </p:sp>
      <p:sp>
        <p:nvSpPr>
          <p:cNvPr id="2" name="Title 1">
            <a:extLst>
              <a:ext uri="{FF2B5EF4-FFF2-40B4-BE49-F238E27FC236}">
                <a16:creationId xmlns:a16="http://schemas.microsoft.com/office/drawing/2014/main" id="{9E66C148-6FEC-4A4F-A9AE-811E307EF688}"/>
              </a:ext>
            </a:extLst>
          </p:cNvPr>
          <p:cNvSpPr>
            <a:spLocks noGrp="1"/>
          </p:cNvSpPr>
          <p:nvPr>
            <p:ph type="title" hasCustomPrompt="1"/>
          </p:nvPr>
        </p:nvSpPr>
        <p:spPr>
          <a:xfrm>
            <a:off x="1540626" y="1828801"/>
            <a:ext cx="9110749" cy="3200399"/>
          </a:xfrm>
        </p:spPr>
        <p:txBody>
          <a:bodyPr>
            <a:noAutofit/>
          </a:bodyPr>
          <a:lstStyle>
            <a:lvl1pPr marL="0" algn="ctr" defTabSz="914400" rtl="0" eaLnBrk="1" latinLnBrk="0" hangingPunct="1">
              <a:lnSpc>
                <a:spcPct val="90000"/>
              </a:lnSpc>
              <a:spcBef>
                <a:spcPct val="0"/>
              </a:spcBef>
              <a:buNone/>
              <a:defRPr lang="en-US" sz="11600" kern="1200" dirty="0" smtClean="0">
                <a:solidFill>
                  <a:srgbClr val="1F4E79"/>
                </a:solidFill>
                <a:latin typeface="+mn-lt"/>
                <a:ea typeface="+mj-ea"/>
                <a:cs typeface="Times New Roman" panose="02020603050405020304" pitchFamily="18" charset="0"/>
              </a:defRPr>
            </a:lvl1pPr>
          </a:lstStyle>
          <a:p>
            <a:r>
              <a:rPr lang="en-US" dirty="0"/>
              <a:t>Add “Questions?”</a:t>
            </a:r>
          </a:p>
        </p:txBody>
      </p:sp>
    </p:spTree>
    <p:extLst>
      <p:ext uri="{BB962C8B-B14F-4D97-AF65-F5344CB8AC3E}">
        <p14:creationId xmlns:p14="http://schemas.microsoft.com/office/powerpoint/2010/main" val="253357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lvl1pPr>
              <a:defRPr>
                <a:latin typeface="+mn-lt"/>
              </a:defRPr>
            </a:lvl1pPr>
          </a:lstStyle>
          <a:p>
            <a:fld id="{E9C1D828-F931-464A-8E86-F9D742DA373F}" type="slidenum">
              <a:rPr lang="en-US" smtClean="0"/>
              <a:pPr/>
              <a:t>‹#›</a:t>
            </a:fld>
            <a:endParaRPr lang="en-US"/>
          </a:p>
        </p:txBody>
      </p:sp>
      <p:sp>
        <p:nvSpPr>
          <p:cNvPr id="17" name="Text Placeholder 10">
            <a:extLst>
              <a:ext uri="{FF2B5EF4-FFF2-40B4-BE49-F238E27FC236}">
                <a16:creationId xmlns:a16="http://schemas.microsoft.com/office/drawing/2014/main" id="{0BCA736D-CC37-4A51-89AE-E21A02317A58}"/>
              </a:ext>
            </a:extLst>
          </p:cNvPr>
          <p:cNvSpPr>
            <a:spLocks noGrp="1"/>
          </p:cNvSpPr>
          <p:nvPr>
            <p:ph type="body" sz="quarter" idx="21" hasCustomPrompt="1"/>
          </p:nvPr>
        </p:nvSpPr>
        <p:spPr>
          <a:xfrm>
            <a:off x="3467100" y="5383674"/>
            <a:ext cx="5257800" cy="532592"/>
          </a:xfrm>
        </p:spPr>
        <p:txBody>
          <a:bodyPr anchor="ctr"/>
          <a:lstStyle>
            <a:lvl1pPr marL="0" indent="0" algn="ctr">
              <a:buNone/>
              <a:defRPr>
                <a:latin typeface="+mn-lt"/>
              </a:defRPr>
            </a:lvl1pPr>
          </a:lstStyle>
          <a:p>
            <a:pPr lvl="0"/>
            <a:r>
              <a:rPr lang="en-US"/>
              <a:t>Web Address</a:t>
            </a:r>
          </a:p>
        </p:txBody>
      </p:sp>
      <p:sp>
        <p:nvSpPr>
          <p:cNvPr id="19" name="Content Placeholder 2">
            <a:extLst>
              <a:ext uri="{FF2B5EF4-FFF2-40B4-BE49-F238E27FC236}">
                <a16:creationId xmlns:a16="http://schemas.microsoft.com/office/drawing/2014/main" id="{DF3C1F5E-A7B3-4E0F-BFAE-6F2EE1D9BEE6}"/>
              </a:ext>
            </a:extLst>
          </p:cNvPr>
          <p:cNvSpPr>
            <a:spLocks noGrp="1"/>
          </p:cNvSpPr>
          <p:nvPr>
            <p:ph sz="half" idx="1" hasCustomPrompt="1"/>
          </p:nvPr>
        </p:nvSpPr>
        <p:spPr>
          <a:xfrm>
            <a:off x="839585" y="1456037"/>
            <a:ext cx="4422372" cy="3232341"/>
          </a:xfrm>
        </p:spPr>
        <p:txBody>
          <a:bodyPr/>
          <a:lstStyle>
            <a:lvl1pPr marL="0" indent="0">
              <a:lnSpc>
                <a:spcPct val="100000"/>
              </a:lnSpc>
              <a:spcBef>
                <a:spcPts val="0"/>
              </a:spcBef>
              <a:buNone/>
              <a:defRPr/>
            </a:lvl1pPr>
          </a:lstStyle>
          <a:p>
            <a:pPr lvl="0"/>
            <a:r>
              <a:rPr lang="en-US"/>
              <a:t>Name</a:t>
            </a:r>
          </a:p>
          <a:p>
            <a:pPr lvl="0"/>
            <a:r>
              <a:rPr lang="en-US"/>
              <a:t>Job Title</a:t>
            </a:r>
          </a:p>
          <a:p>
            <a:pPr lvl="0"/>
            <a:r>
              <a:rPr lang="en-US"/>
              <a:t>Email</a:t>
            </a:r>
          </a:p>
          <a:p>
            <a:pPr lvl="0"/>
            <a:r>
              <a:rPr lang="en-US"/>
              <a:t>Phone Number</a:t>
            </a:r>
          </a:p>
        </p:txBody>
      </p:sp>
      <p:sp>
        <p:nvSpPr>
          <p:cNvPr id="20" name="Content Placeholder 2">
            <a:extLst>
              <a:ext uri="{FF2B5EF4-FFF2-40B4-BE49-F238E27FC236}">
                <a16:creationId xmlns:a16="http://schemas.microsoft.com/office/drawing/2014/main" id="{DE4D0672-6795-4687-ADE2-30C6EEC8E405}"/>
              </a:ext>
            </a:extLst>
          </p:cNvPr>
          <p:cNvSpPr>
            <a:spLocks noGrp="1"/>
          </p:cNvSpPr>
          <p:nvPr>
            <p:ph sz="half" idx="22" hasCustomPrompt="1"/>
          </p:nvPr>
        </p:nvSpPr>
        <p:spPr>
          <a:xfrm>
            <a:off x="5422669" y="1456037"/>
            <a:ext cx="4422372" cy="3232341"/>
          </a:xfrm>
        </p:spPr>
        <p:txBody>
          <a:bodyPr/>
          <a:lstStyle>
            <a:lvl1pPr marL="0" indent="0">
              <a:lnSpc>
                <a:spcPct val="100000"/>
              </a:lnSpc>
              <a:spcBef>
                <a:spcPts val="0"/>
              </a:spcBef>
              <a:buNone/>
              <a:defRPr/>
            </a:lvl1pPr>
          </a:lstStyle>
          <a:p>
            <a:pPr lvl="0"/>
            <a:r>
              <a:rPr lang="en-US"/>
              <a:t>Name</a:t>
            </a:r>
          </a:p>
          <a:p>
            <a:pPr lvl="0"/>
            <a:r>
              <a:rPr lang="en-US"/>
              <a:t>Job Title</a:t>
            </a:r>
          </a:p>
          <a:p>
            <a:pPr lvl="0"/>
            <a:r>
              <a:rPr lang="en-US"/>
              <a:t>Email</a:t>
            </a:r>
          </a:p>
          <a:p>
            <a:pPr lvl="0"/>
            <a:r>
              <a:rPr lang="en-US"/>
              <a:t>Phone Number</a:t>
            </a:r>
          </a:p>
        </p:txBody>
      </p:sp>
      <p:sp>
        <p:nvSpPr>
          <p:cNvPr id="8" name="Title 1">
            <a:extLst>
              <a:ext uri="{FF2B5EF4-FFF2-40B4-BE49-F238E27FC236}">
                <a16:creationId xmlns:a16="http://schemas.microsoft.com/office/drawing/2014/main" id="{02A42F20-5A57-4228-95D6-2C29761228C7}"/>
              </a:ext>
            </a:extLst>
          </p:cNvPr>
          <p:cNvSpPr>
            <a:spLocks noGrp="1"/>
          </p:cNvSpPr>
          <p:nvPr>
            <p:ph type="title" hasCustomPrompt="1"/>
          </p:nvPr>
        </p:nvSpPr>
        <p:spPr>
          <a:xfrm>
            <a:off x="357447" y="0"/>
            <a:ext cx="11670009" cy="1325563"/>
          </a:xfrm>
        </p:spPr>
        <p:txBody>
          <a:bodyPr/>
          <a:lstStyle>
            <a:lvl1pPr>
              <a:defRPr/>
            </a:lvl1pPr>
          </a:lstStyle>
          <a:p>
            <a:r>
              <a:rPr lang="en-US"/>
              <a:t>Add “Contact Information”</a:t>
            </a:r>
          </a:p>
        </p:txBody>
      </p:sp>
    </p:spTree>
    <p:extLst>
      <p:ext uri="{BB962C8B-B14F-4D97-AF65-F5344CB8AC3E}">
        <p14:creationId xmlns:p14="http://schemas.microsoft.com/office/powerpoint/2010/main" val="4007913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cronym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57447" y="1460500"/>
            <a:ext cx="11670010" cy="4895850"/>
          </a:xfrm>
        </p:spPr>
        <p:txBody>
          <a:bodyPr numCol="2"/>
          <a:lstStyle>
            <a:lvl1pPr>
              <a:defRPr>
                <a:latin typeface="+mn-lt"/>
              </a:defRPr>
            </a:lvl1pPr>
          </a:lstStyle>
          <a:p>
            <a:pPr lvl="0"/>
            <a:r>
              <a:rPr lang="en-US" dirty="0"/>
              <a:t>Place Acronyms Here – This list has 2 columns to make it easier to add as many as you need. </a:t>
            </a:r>
          </a:p>
        </p:txBody>
      </p:sp>
      <p:sp>
        <p:nvSpPr>
          <p:cNvPr id="6" name="Slide Number Placeholder 5"/>
          <p:cNvSpPr>
            <a:spLocks noGrp="1"/>
          </p:cNvSpPr>
          <p:nvPr>
            <p:ph type="sldNum" sz="quarter" idx="12"/>
          </p:nvPr>
        </p:nvSpPr>
        <p:spPr/>
        <p:txBody>
          <a:bodyPr/>
          <a:lstStyle>
            <a:lvl1pPr>
              <a:defRPr>
                <a:solidFill>
                  <a:srgbClr val="1F4E79"/>
                </a:solidFill>
                <a:latin typeface="+mn-lt"/>
              </a:defRPr>
            </a:lvl1pPr>
          </a:lstStyle>
          <a:p>
            <a:fld id="{A0EC8638-D38E-4C5B-8C11-DA859CF37C29}" type="slidenum">
              <a:rPr lang="en-US" smtClean="0"/>
              <a:pPr/>
              <a:t>‹#›</a:t>
            </a:fld>
            <a:endParaRPr lang="en-US"/>
          </a:p>
        </p:txBody>
      </p:sp>
      <p:sp>
        <p:nvSpPr>
          <p:cNvPr id="5" name="Title 1">
            <a:extLst>
              <a:ext uri="{FF2B5EF4-FFF2-40B4-BE49-F238E27FC236}">
                <a16:creationId xmlns:a16="http://schemas.microsoft.com/office/drawing/2014/main" id="{8359C402-E482-4385-B374-8E4FB3A0A9D4}"/>
              </a:ext>
            </a:extLst>
          </p:cNvPr>
          <p:cNvSpPr>
            <a:spLocks noGrp="1"/>
          </p:cNvSpPr>
          <p:nvPr>
            <p:ph type="title" hasCustomPrompt="1"/>
          </p:nvPr>
        </p:nvSpPr>
        <p:spPr>
          <a:xfrm>
            <a:off x="357447" y="0"/>
            <a:ext cx="11670009" cy="1325563"/>
          </a:xfrm>
        </p:spPr>
        <p:txBody>
          <a:bodyPr/>
          <a:lstStyle>
            <a:lvl1pPr>
              <a:defRPr/>
            </a:lvl1pPr>
          </a:lstStyle>
          <a:p>
            <a:r>
              <a:rPr lang="en-US" dirty="0"/>
              <a:t>Add “Acronyms”</a:t>
            </a:r>
          </a:p>
        </p:txBody>
      </p:sp>
    </p:spTree>
    <p:extLst>
      <p:ext uri="{BB962C8B-B14F-4D97-AF65-F5344CB8AC3E}">
        <p14:creationId xmlns:p14="http://schemas.microsoft.com/office/powerpoint/2010/main" val="4004325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CB2DBFB-A98A-4630-BC5E-243E7D04D898}"/>
              </a:ext>
              <a:ext uri="{C183D7F6-B498-43B3-948B-1728B52AA6E4}">
                <adec:decorative xmlns:adec="http://schemas.microsoft.com/office/drawing/2017/decorative" val="1"/>
              </a:ext>
            </a:extLst>
          </p:cNvPr>
          <p:cNvPicPr>
            <a:picLocks noChangeAspect="1"/>
          </p:cNvPicPr>
          <p:nvPr userDrawn="1"/>
        </p:nvPicPr>
        <p:blipFill>
          <a:blip r:embed="rId10" cstate="print">
            <a:alphaModFix amt="50000"/>
            <a:extLst>
              <a:ext uri="{28A0092B-C50C-407E-A947-70E740481C1C}">
                <a14:useLocalDpi xmlns:a14="http://schemas.microsoft.com/office/drawing/2010/main" val="0"/>
              </a:ext>
            </a:extLst>
          </a:blip>
          <a:stretch>
            <a:fillRect/>
          </a:stretch>
        </p:blipFill>
        <p:spPr>
          <a:xfrm>
            <a:off x="84408" y="94321"/>
            <a:ext cx="1192850" cy="1602334"/>
          </a:xfrm>
          <a:prstGeom prst="rect">
            <a:avLst/>
          </a:prstGeom>
        </p:spPr>
      </p:pic>
      <p:sp>
        <p:nvSpPr>
          <p:cNvPr id="2" name="Title Placeholder 1">
            <a:extLst>
              <a:ext uri="{FF2B5EF4-FFF2-40B4-BE49-F238E27FC236}">
                <a16:creationId xmlns:a16="http://schemas.microsoft.com/office/drawing/2014/main" id="{856853BC-8490-4DED-9C8F-580D31D5606A}"/>
              </a:ext>
            </a:extLst>
          </p:cNvPr>
          <p:cNvSpPr>
            <a:spLocks noGrp="1"/>
          </p:cNvSpPr>
          <p:nvPr>
            <p:ph type="title"/>
          </p:nvPr>
        </p:nvSpPr>
        <p:spPr>
          <a:xfrm>
            <a:off x="357447" y="0"/>
            <a:ext cx="11670009"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4A04E8-62AC-42FA-B929-59C88856BBB3}"/>
              </a:ext>
            </a:extLst>
          </p:cNvPr>
          <p:cNvSpPr>
            <a:spLocks noGrp="1"/>
          </p:cNvSpPr>
          <p:nvPr>
            <p:ph type="body" idx="1"/>
          </p:nvPr>
        </p:nvSpPr>
        <p:spPr>
          <a:xfrm>
            <a:off x="357447" y="1460500"/>
            <a:ext cx="11670010" cy="48958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332C88AF-DBAC-4CB4-9B59-00238870E7CE}"/>
              </a:ext>
            </a:extLst>
          </p:cNvPr>
          <p:cNvSpPr>
            <a:spLocks noGrp="1"/>
          </p:cNvSpPr>
          <p:nvPr>
            <p:ph type="sldNum" sz="quarter" idx="4"/>
          </p:nvPr>
        </p:nvSpPr>
        <p:spPr>
          <a:xfrm>
            <a:off x="9284257" y="6356349"/>
            <a:ext cx="2743200" cy="365125"/>
          </a:xfrm>
          <a:prstGeom prst="rect">
            <a:avLst/>
          </a:prstGeom>
        </p:spPr>
        <p:txBody>
          <a:bodyPr vert="horz" lIns="91440" tIns="45720" rIns="91440" bIns="45720" rtlCol="0" anchor="ctr"/>
          <a:lstStyle>
            <a:lvl1pPr algn="r">
              <a:defRPr lang="en-US" sz="1600" kern="1200" smtClean="0">
                <a:solidFill>
                  <a:srgbClr val="1F4E79"/>
                </a:solidFill>
                <a:latin typeface="+mn-lt"/>
                <a:ea typeface="+mn-ea"/>
                <a:cs typeface="Times New Roman" panose="02020603050405020304" pitchFamily="18" charset="0"/>
              </a:defRPr>
            </a:lvl1pPr>
          </a:lstStyle>
          <a:p>
            <a:fld id="{E9C1D828-F931-464A-8E86-F9D742DA373F}" type="slidenum">
              <a:rPr lang="en-US" smtClean="0"/>
              <a:pPr/>
              <a:t>‹#›</a:t>
            </a:fld>
            <a:endParaRPr lang="en-US" dirty="0"/>
          </a:p>
        </p:txBody>
      </p:sp>
    </p:spTree>
    <p:extLst>
      <p:ext uri="{BB962C8B-B14F-4D97-AF65-F5344CB8AC3E}">
        <p14:creationId xmlns:p14="http://schemas.microsoft.com/office/powerpoint/2010/main" val="71627058"/>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0" r:id="rId3"/>
    <p:sldLayoutId id="2147483651" r:id="rId4"/>
    <p:sldLayoutId id="2147483652" r:id="rId5"/>
    <p:sldLayoutId id="2147483660" r:id="rId6"/>
    <p:sldLayoutId id="2147483661" r:id="rId7"/>
    <p:sldLayoutId id="2147483662" r:id="rId8"/>
  </p:sldLayoutIdLst>
  <p:hf hdr="0" ftr="0"/>
  <p:txStyles>
    <p:titleStyle>
      <a:lvl1pPr algn="ctr" defTabSz="914400" rtl="0" eaLnBrk="1" latinLnBrk="0" hangingPunct="1">
        <a:lnSpc>
          <a:spcPct val="90000"/>
        </a:lnSpc>
        <a:spcBef>
          <a:spcPct val="0"/>
        </a:spcBef>
        <a:buNone/>
        <a:defRPr lang="en-US" sz="4800" kern="1200" dirty="0" smtClean="0">
          <a:solidFill>
            <a:srgbClr val="1F4E79"/>
          </a:solidFill>
          <a:latin typeface="+mn-lt"/>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12"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fns.usda.gov/snap/online"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dwss.nv.gov/SNAP/Summer_Electronic_Benefit_Tran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accessnevada.dwss.nv.gov/"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F213E-3FDF-4472-8DC1-0818415EE67D}"/>
              </a:ext>
            </a:extLst>
          </p:cNvPr>
          <p:cNvSpPr>
            <a:spLocks noGrp="1"/>
          </p:cNvSpPr>
          <p:nvPr>
            <p:ph type="ctrTitle"/>
          </p:nvPr>
        </p:nvSpPr>
        <p:spPr>
          <a:xfrm>
            <a:off x="1524000" y="3611807"/>
            <a:ext cx="9144000" cy="546866"/>
          </a:xfrm>
        </p:spPr>
        <p:txBody>
          <a:bodyPr/>
          <a:lstStyle/>
          <a:p>
            <a:r>
              <a:rPr lang="en-US" dirty="0"/>
              <a:t>Division of Welfare and Supportive Services</a:t>
            </a:r>
          </a:p>
        </p:txBody>
      </p:sp>
      <p:sp>
        <p:nvSpPr>
          <p:cNvPr id="3" name="Subtitle 2">
            <a:extLst>
              <a:ext uri="{FF2B5EF4-FFF2-40B4-BE49-F238E27FC236}">
                <a16:creationId xmlns:a16="http://schemas.microsoft.com/office/drawing/2014/main" id="{4E9A2FF6-E70D-4F04-829F-0308ECD45051}"/>
              </a:ext>
            </a:extLst>
          </p:cNvPr>
          <p:cNvSpPr>
            <a:spLocks noGrp="1"/>
          </p:cNvSpPr>
          <p:nvPr>
            <p:ph type="subTitle" idx="1"/>
          </p:nvPr>
        </p:nvSpPr>
        <p:spPr>
          <a:xfrm>
            <a:off x="1524000" y="4360132"/>
            <a:ext cx="9144000" cy="469665"/>
          </a:xfrm>
        </p:spPr>
        <p:txBody>
          <a:bodyPr/>
          <a:lstStyle/>
          <a:p>
            <a:r>
              <a:rPr lang="en-US" dirty="0"/>
              <a:t>Sheri Gallucci</a:t>
            </a:r>
          </a:p>
        </p:txBody>
      </p:sp>
      <p:sp>
        <p:nvSpPr>
          <p:cNvPr id="5" name="Text Placeholder 4">
            <a:extLst>
              <a:ext uri="{FF2B5EF4-FFF2-40B4-BE49-F238E27FC236}">
                <a16:creationId xmlns:a16="http://schemas.microsoft.com/office/drawing/2014/main" id="{54883497-CDC1-4006-A8FB-7226BAABE4E2}"/>
              </a:ext>
            </a:extLst>
          </p:cNvPr>
          <p:cNvSpPr>
            <a:spLocks noGrp="1"/>
          </p:cNvSpPr>
          <p:nvPr>
            <p:ph type="body" sz="quarter" idx="13"/>
          </p:nvPr>
        </p:nvSpPr>
        <p:spPr>
          <a:xfrm>
            <a:off x="1524000" y="2458480"/>
            <a:ext cx="9144000" cy="657225"/>
          </a:xfrm>
        </p:spPr>
        <p:txBody>
          <a:bodyPr/>
          <a:lstStyle/>
          <a:p>
            <a:r>
              <a:rPr lang="en-US" dirty="0"/>
              <a:t>2024 Summer EBT Program</a:t>
            </a:r>
          </a:p>
        </p:txBody>
      </p:sp>
      <p:sp>
        <p:nvSpPr>
          <p:cNvPr id="6" name="TextBox 5">
            <a:extLst>
              <a:ext uri="{FF2B5EF4-FFF2-40B4-BE49-F238E27FC236}">
                <a16:creationId xmlns:a16="http://schemas.microsoft.com/office/drawing/2014/main" id="{F944D294-13C7-409B-9BB2-38C6605BA149}"/>
              </a:ext>
            </a:extLst>
          </p:cNvPr>
          <p:cNvSpPr txBox="1"/>
          <p:nvPr/>
        </p:nvSpPr>
        <p:spPr>
          <a:xfrm>
            <a:off x="3639178" y="4945259"/>
            <a:ext cx="4913644" cy="469665"/>
          </a:xfrm>
          <a:prstGeom prst="rect">
            <a:avLst/>
          </a:prstGeom>
        </p:spPr>
        <p:txBody>
          <a:bodyPr vert="horz" wrap="none" lIns="91440" tIns="45720" rIns="91440" bIns="45720" rtlCol="0" anchor="ctr">
            <a:normAutofit/>
          </a:bodyPr>
          <a:lstStyle/>
          <a:p>
            <a:pPr algn="ctr"/>
            <a:r>
              <a:rPr lang="en-US" sz="2000" dirty="0"/>
              <a:t>August 28, 2024</a:t>
            </a:r>
          </a:p>
        </p:txBody>
      </p:sp>
      <p:sp>
        <p:nvSpPr>
          <p:cNvPr id="7" name="Text Placeholder 22">
            <a:extLst>
              <a:ext uri="{FF2B5EF4-FFF2-40B4-BE49-F238E27FC236}">
                <a16:creationId xmlns:a16="http://schemas.microsoft.com/office/drawing/2014/main" id="{C9D07E7A-C540-4518-A98D-B4FD1F1D1379}"/>
              </a:ext>
            </a:extLst>
          </p:cNvPr>
          <p:cNvSpPr txBox="1">
            <a:spLocks/>
          </p:cNvSpPr>
          <p:nvPr/>
        </p:nvSpPr>
        <p:spPr>
          <a:xfrm>
            <a:off x="10001492" y="5128182"/>
            <a:ext cx="2020551" cy="162141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Times New Roman" panose="02020603050405020304" pitchFamily="18"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Times New Roman" panose="02020603050405020304" pitchFamily="18" charset="0"/>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Times New Roman" panose="02020603050405020304" pitchFamily="18" charset="0"/>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Times New Roman" panose="02020603050405020304" pitchFamily="18" charset="0"/>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820935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D6B0EE-9EDA-2356-24CF-EC2AE92ACA17}"/>
              </a:ext>
            </a:extLst>
          </p:cNvPr>
          <p:cNvSpPr>
            <a:spLocks noGrp="1"/>
          </p:cNvSpPr>
          <p:nvPr>
            <p:ph idx="1"/>
          </p:nvPr>
        </p:nvSpPr>
        <p:spPr/>
        <p:txBody>
          <a:bodyPr/>
          <a:lstStyle/>
          <a:p>
            <a:pPr marL="0" indent="0" algn="l" rtl="0" fontAlgn="base">
              <a:buNone/>
            </a:pPr>
            <a:r>
              <a:rPr lang="en-US" sz="2800" b="1" i="0" dirty="0">
                <a:solidFill>
                  <a:srgbClr val="000000"/>
                </a:solidFill>
                <a:effectLst/>
                <a:highlight>
                  <a:srgbClr val="FFFFFF"/>
                </a:highlight>
                <a:latin typeface="Calibri" panose="020F0502020204030204" pitchFamily="34" charset="0"/>
              </a:rPr>
              <a:t>Using S-EBT Benefits:</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Use at authorized retailers, like SNAP, including online stores.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Authorized retailer list: </a:t>
            </a:r>
            <a:r>
              <a:rPr lang="en-US" sz="2800" b="0" i="0" u="sng" strike="noStrike" dirty="0">
                <a:solidFill>
                  <a:srgbClr val="0563C1"/>
                </a:solidFill>
                <a:effectLst/>
                <a:highlight>
                  <a:srgbClr val="FFFFFF"/>
                </a:highlight>
                <a:latin typeface="Calibri" panose="020F0502020204030204" pitchFamily="34" charset="0"/>
                <a:hlinkClick r:id="rId2"/>
              </a:rPr>
              <a:t>here</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1" i="0" dirty="0">
                <a:solidFill>
                  <a:srgbClr val="000000"/>
                </a:solidFill>
                <a:effectLst/>
                <a:highlight>
                  <a:srgbClr val="FFFFFF"/>
                </a:highlight>
                <a:latin typeface="Calibri" panose="020F0502020204030204" pitchFamily="34" charset="0"/>
              </a:rPr>
              <a:t>Benefit Expiration:</a:t>
            </a:r>
            <a:r>
              <a:rPr lang="en-US" sz="2800" b="0" i="0" dirty="0">
                <a:solidFill>
                  <a:srgbClr val="000000"/>
                </a:solidFill>
                <a:effectLst/>
                <a:highlight>
                  <a:srgbClr val="FFFFFF"/>
                </a:highlight>
                <a:latin typeface="Calibri" panose="020F0502020204030204" pitchFamily="34" charset="0"/>
              </a:rPr>
              <a:t> </a:t>
            </a:r>
          </a:p>
          <a:p>
            <a:pPr marL="0" indent="0" algn="l" rtl="0" fontAlgn="base">
              <a:buNone/>
            </a:pPr>
            <a:r>
              <a:rPr lang="en-US" sz="2800" b="0" i="0" dirty="0">
                <a:solidFill>
                  <a:srgbClr val="000000"/>
                </a:solidFill>
                <a:effectLst/>
                <a:highlight>
                  <a:srgbClr val="FFFFFF"/>
                </a:highlight>
                <a:latin typeface="Calibri" panose="020F0502020204030204" pitchFamily="34" charset="0"/>
              </a:rPr>
              <a:t>   Benefits expire </a:t>
            </a:r>
            <a:r>
              <a:rPr lang="en-US" sz="2800" b="1" i="0" dirty="0">
                <a:solidFill>
                  <a:srgbClr val="000000"/>
                </a:solidFill>
                <a:effectLst/>
                <a:highlight>
                  <a:srgbClr val="FFFFFF"/>
                </a:highlight>
                <a:latin typeface="Calibri" panose="020F0502020204030204" pitchFamily="34" charset="0"/>
              </a:rPr>
              <a:t>122 days </a:t>
            </a:r>
            <a:r>
              <a:rPr lang="en-US" sz="2800" b="0" i="0" dirty="0">
                <a:solidFill>
                  <a:srgbClr val="000000"/>
                </a:solidFill>
                <a:effectLst/>
                <a:highlight>
                  <a:srgbClr val="FFFFFF"/>
                </a:highlight>
                <a:latin typeface="Calibri" panose="020F0502020204030204" pitchFamily="34" charset="0"/>
              </a:rPr>
              <a:t>after the availability date. </a:t>
            </a:r>
          </a:p>
          <a:p>
            <a:pPr marL="0" indent="0" algn="l" rtl="0" fontAlgn="base">
              <a:buNone/>
            </a:pPr>
            <a:r>
              <a:rPr lang="en-US" sz="2800" b="0" i="0" dirty="0">
                <a:solidFill>
                  <a:srgbClr val="000000"/>
                </a:solidFill>
                <a:effectLst/>
                <a:highlight>
                  <a:srgbClr val="FFFFFF"/>
                </a:highlight>
                <a:latin typeface="Calibri" panose="020F0502020204030204" pitchFamily="34" charset="0"/>
              </a:rPr>
              <a:t>   Any used benefits on the card after 122 days </a:t>
            </a:r>
            <a:r>
              <a:rPr lang="en-US" sz="2800" b="1" i="0" dirty="0">
                <a:solidFill>
                  <a:srgbClr val="000000"/>
                </a:solidFill>
                <a:effectLst/>
                <a:highlight>
                  <a:srgbClr val="FFFFFF"/>
                </a:highlight>
                <a:latin typeface="Calibri" panose="020F0502020204030204" pitchFamily="34" charset="0"/>
              </a:rPr>
              <a:t>will</a:t>
            </a:r>
            <a:r>
              <a:rPr lang="en-US" sz="2800" b="0" i="0" dirty="0">
                <a:solidFill>
                  <a:srgbClr val="000000"/>
                </a:solidFill>
                <a:effectLst/>
                <a:highlight>
                  <a:srgbClr val="FFFFFF"/>
                </a:highlight>
                <a:latin typeface="Calibri" panose="020F0502020204030204" pitchFamily="34" charset="0"/>
              </a:rPr>
              <a:t> be removed   </a:t>
            </a:r>
          </a:p>
          <a:p>
            <a:pPr marL="0" indent="0" algn="l" rtl="0" fontAlgn="base">
              <a:buNone/>
            </a:pPr>
            <a:r>
              <a:rPr lang="en-US" dirty="0">
                <a:solidFill>
                  <a:srgbClr val="000000"/>
                </a:solidFill>
                <a:highlight>
                  <a:srgbClr val="FFFFFF"/>
                </a:highlight>
                <a:latin typeface="Calibri" panose="020F0502020204030204" pitchFamily="34" charset="0"/>
              </a:rPr>
              <a:t>   </a:t>
            </a:r>
            <a:r>
              <a:rPr lang="en-US" sz="2800" b="0" i="0" dirty="0">
                <a:solidFill>
                  <a:srgbClr val="000000"/>
                </a:solidFill>
                <a:effectLst/>
                <a:highlight>
                  <a:srgbClr val="FFFFFF"/>
                </a:highlight>
                <a:latin typeface="Calibri" panose="020F0502020204030204" pitchFamily="34" charset="0"/>
              </a:rPr>
              <a:t>and, pursuant to FNS regulations, cannot be reissued. </a:t>
            </a:r>
          </a:p>
          <a:p>
            <a:pPr marL="0" indent="0">
              <a:buNone/>
            </a:pPr>
            <a:endParaRPr lang="en-US" dirty="0"/>
          </a:p>
        </p:txBody>
      </p:sp>
      <p:sp>
        <p:nvSpPr>
          <p:cNvPr id="3" name="Slide Number Placeholder 2">
            <a:extLst>
              <a:ext uri="{FF2B5EF4-FFF2-40B4-BE49-F238E27FC236}">
                <a16:creationId xmlns:a16="http://schemas.microsoft.com/office/drawing/2014/main" id="{177F9ED1-7AF1-66D8-44A5-4BCE0EB63A7E}"/>
              </a:ext>
            </a:extLst>
          </p:cNvPr>
          <p:cNvSpPr>
            <a:spLocks noGrp="1"/>
          </p:cNvSpPr>
          <p:nvPr>
            <p:ph type="sldNum" sz="quarter" idx="12"/>
          </p:nvPr>
        </p:nvSpPr>
        <p:spPr/>
        <p:txBody>
          <a:bodyPr/>
          <a:lstStyle/>
          <a:p>
            <a:fld id="{E9C1D828-F931-464A-8E86-F9D742DA373F}" type="slidenum">
              <a:rPr lang="en-US" smtClean="0"/>
              <a:t>10</a:t>
            </a:fld>
            <a:endParaRPr lang="en-US"/>
          </a:p>
        </p:txBody>
      </p:sp>
      <p:sp>
        <p:nvSpPr>
          <p:cNvPr id="4" name="Title 3">
            <a:extLst>
              <a:ext uri="{FF2B5EF4-FFF2-40B4-BE49-F238E27FC236}">
                <a16:creationId xmlns:a16="http://schemas.microsoft.com/office/drawing/2014/main" id="{8BC0B38B-4CF7-F9C8-03EE-2A71197692E9}"/>
              </a:ext>
            </a:extLst>
          </p:cNvPr>
          <p:cNvSpPr>
            <a:spLocks noGrp="1"/>
          </p:cNvSpPr>
          <p:nvPr>
            <p:ph type="title"/>
          </p:nvPr>
        </p:nvSpPr>
        <p:spPr/>
        <p:txBody>
          <a:bodyPr>
            <a:normAutofit fontScale="90000"/>
          </a:bodyPr>
          <a:lstStyle/>
          <a:p>
            <a:r>
              <a:rPr lang="en-US" dirty="0"/>
              <a:t>Usage and Expiration of Benefits</a:t>
            </a:r>
            <a:br>
              <a:rPr lang="en-US" dirty="0"/>
            </a:br>
            <a:endParaRPr lang="en-US" dirty="0"/>
          </a:p>
        </p:txBody>
      </p:sp>
    </p:spTree>
    <p:extLst>
      <p:ext uri="{BB962C8B-B14F-4D97-AF65-F5344CB8AC3E}">
        <p14:creationId xmlns:p14="http://schemas.microsoft.com/office/powerpoint/2010/main" val="3363666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EA3F6-0E54-4998-9E08-76A1A2EAF0A4}"/>
              </a:ext>
            </a:extLst>
          </p:cNvPr>
          <p:cNvSpPr>
            <a:spLocks noGrp="1"/>
          </p:cNvSpPr>
          <p:nvPr>
            <p:ph type="title"/>
          </p:nvPr>
        </p:nvSpPr>
        <p:spPr>
          <a:xfrm>
            <a:off x="357447" y="0"/>
            <a:ext cx="11670009" cy="1325563"/>
          </a:xfrm>
        </p:spPr>
        <p:txBody>
          <a:bodyPr>
            <a:normAutofit fontScale="90000"/>
          </a:bodyPr>
          <a:lstStyle/>
          <a:p>
            <a:br>
              <a:rPr lang="en-US" dirty="0"/>
            </a:br>
            <a:r>
              <a:rPr lang="en-US" dirty="0"/>
              <a:t>Special Considerations</a:t>
            </a:r>
            <a:br>
              <a:rPr lang="en-US" dirty="0"/>
            </a:br>
            <a:br>
              <a:rPr lang="en-US" dirty="0"/>
            </a:br>
            <a:endParaRPr lang="en-US" dirty="0"/>
          </a:p>
        </p:txBody>
      </p:sp>
      <p:sp>
        <p:nvSpPr>
          <p:cNvPr id="3" name="Content Placeholder 2">
            <a:extLst>
              <a:ext uri="{FF2B5EF4-FFF2-40B4-BE49-F238E27FC236}">
                <a16:creationId xmlns:a16="http://schemas.microsoft.com/office/drawing/2014/main" id="{0D20334C-5395-4F48-BE7D-56D46C00A06F}"/>
              </a:ext>
            </a:extLst>
          </p:cNvPr>
          <p:cNvSpPr>
            <a:spLocks noGrp="1"/>
          </p:cNvSpPr>
          <p:nvPr>
            <p:ph idx="1"/>
          </p:nvPr>
        </p:nvSpPr>
        <p:spPr/>
        <p:txBody>
          <a:bodyPr>
            <a:normAutofit/>
          </a:bodyPr>
          <a:lstStyle/>
          <a:p>
            <a:pPr marL="0" indent="0" algn="l" rtl="0" fontAlgn="base">
              <a:buNone/>
            </a:pPr>
            <a:r>
              <a:rPr lang="en-US" sz="2000" b="1" i="0" dirty="0">
                <a:solidFill>
                  <a:srgbClr val="000000"/>
                </a:solidFill>
                <a:effectLst/>
                <a:highlight>
                  <a:srgbClr val="FFFFFF"/>
                </a:highlight>
                <a:latin typeface="Calibri" panose="020F0502020204030204" pitchFamily="34" charset="0"/>
              </a:rPr>
              <a:t>Community Eligibility Provision (CEP) Schools:</a:t>
            </a:r>
            <a:r>
              <a:rPr lang="en-US" sz="20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Students in CEP schools receive free meals but must apply for S-EBT if not otherwise approved for the NSLP, SPB via Direct Certification, or application.</a:t>
            </a:r>
            <a:r>
              <a:rPr lang="en-US" sz="1800" dirty="0">
                <a:solidFill>
                  <a:srgbClr val="000000"/>
                </a:solidFill>
                <a:highlight>
                  <a:srgbClr val="FFFFFF"/>
                </a:highlight>
                <a:latin typeface="Calibri" panose="020F0502020204030204" pitchFamily="34" charset="0"/>
              </a:rPr>
              <a:t> This is one of the most significant differences from the temporary P-EBT. Families must income qualify to be eligible for S-EBT. </a:t>
            </a:r>
            <a:r>
              <a:rPr lang="en-US" sz="1800" b="0" i="0" dirty="0">
                <a:solidFill>
                  <a:srgbClr val="000000"/>
                </a:solidFill>
                <a:effectLst/>
                <a:highlight>
                  <a:srgbClr val="FFFFFF"/>
                </a:highlight>
                <a:latin typeface="Calibri" panose="020F0502020204030204" pitchFamily="34" charset="0"/>
              </a:rPr>
              <a:t> </a:t>
            </a:r>
          </a:p>
          <a:p>
            <a:pPr marL="0" indent="0" algn="l" rtl="0" fontAlgn="base">
              <a:buNone/>
            </a:pPr>
            <a:r>
              <a:rPr lang="en-US" sz="2000" b="1" i="0" dirty="0">
                <a:solidFill>
                  <a:srgbClr val="000000"/>
                </a:solidFill>
                <a:effectLst/>
                <a:highlight>
                  <a:srgbClr val="FFFFFF"/>
                </a:highlight>
                <a:latin typeface="Calibri" panose="020F0502020204030204" pitchFamily="34" charset="0"/>
              </a:rPr>
              <a:t>Benefit Availability dates </a:t>
            </a:r>
            <a:r>
              <a:rPr lang="en-US" sz="2000" b="1" dirty="0">
                <a:solidFill>
                  <a:srgbClr val="000000"/>
                </a:solidFill>
                <a:highlight>
                  <a:srgbClr val="FFFFFF"/>
                </a:highlight>
                <a:latin typeface="Calibri" panose="020F0502020204030204" pitchFamily="34" charset="0"/>
              </a:rPr>
              <a:t>and Expiration:</a:t>
            </a:r>
          </a:p>
          <a:p>
            <a:pPr fontAlgn="base"/>
            <a:r>
              <a:rPr lang="en-US" sz="1800" dirty="0"/>
              <a:t>For children who meet streamline certification eligibility (automatically enrolled in S-EBT), DWSS will issue benefits on September 14. For those who cannot be matched to a DWSS SNAP or TANF case (estimated at 200,000), benefits will be deposited onto a new S-EBT card and processed by our EBT card vendor. To account for processing and mailing time, the benefits will be available on September 30. The expiration date for these benefits is January 30, 2025.</a:t>
            </a:r>
            <a:endParaRPr lang="en-US" sz="1800" b="1" i="0" dirty="0">
              <a:solidFill>
                <a:srgbClr val="000000"/>
              </a:solidFill>
              <a:effectLst/>
              <a:highlight>
                <a:srgbClr val="FFFFFF"/>
              </a:highlight>
              <a:latin typeface="Calibri" panose="020F0502020204030204" pitchFamily="34" charset="0"/>
            </a:endParaRPr>
          </a:p>
          <a:p>
            <a:pPr marL="0" indent="0" algn="l" rtl="0" fontAlgn="base">
              <a:buNone/>
            </a:pPr>
            <a:r>
              <a:rPr lang="en-US" sz="2000" b="1" i="0" dirty="0">
                <a:solidFill>
                  <a:srgbClr val="000000"/>
                </a:solidFill>
                <a:effectLst/>
                <a:highlight>
                  <a:srgbClr val="FFFFFF"/>
                </a:highlight>
                <a:latin typeface="Calibri" panose="020F0502020204030204" pitchFamily="34" charset="0"/>
              </a:rPr>
              <a:t>Citizenship Status:</a:t>
            </a:r>
            <a:r>
              <a:rPr lang="en-US" sz="20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No citizenship requirements; benefits do not affect immigration status. </a:t>
            </a:r>
          </a:p>
          <a:p>
            <a:pPr marL="0" indent="0" algn="l" rtl="0" fontAlgn="base">
              <a:buNone/>
            </a:pPr>
            <a:r>
              <a:rPr lang="en-US" sz="1900" b="1" i="0" dirty="0">
                <a:solidFill>
                  <a:srgbClr val="000000"/>
                </a:solidFill>
                <a:effectLst/>
                <a:highlight>
                  <a:srgbClr val="FFFFFF"/>
                </a:highlight>
                <a:latin typeface="Calibri" panose="020F0502020204030204" pitchFamily="34" charset="0"/>
              </a:rPr>
              <a:t>Opting Out:</a:t>
            </a:r>
            <a:r>
              <a:rPr lang="en-US" sz="19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Households can opt out. </a:t>
            </a:r>
          </a:p>
          <a:p>
            <a:pPr algn="l" rtl="0"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Opt-out information provided with program materials. </a:t>
            </a:r>
          </a:p>
          <a:p>
            <a:pPr marL="0" indent="0" algn="l" rtl="0" fontAlgn="base">
              <a:buNone/>
            </a:pPr>
            <a:endParaRPr lang="en-US" b="0" i="0" dirty="0">
              <a:solidFill>
                <a:srgbClr val="000000"/>
              </a:solidFill>
              <a:effectLst/>
              <a:highlight>
                <a:srgbClr val="FFFFFF"/>
              </a:highlight>
              <a:latin typeface="Segoe UI" panose="020B0502040204020203" pitchFamily="34" charset="0"/>
            </a:endParaRPr>
          </a:p>
          <a:p>
            <a:pPr marL="0" indent="0" algn="l" rtl="0" fontAlgn="base">
              <a:buNone/>
            </a:pPr>
            <a:endParaRPr lang="en-US" b="0" i="0" dirty="0">
              <a:solidFill>
                <a:srgbClr val="000000"/>
              </a:solidFill>
              <a:effectLst/>
              <a:highlight>
                <a:srgbClr val="FFFFFF"/>
              </a:highlight>
              <a:latin typeface="Segoe UI" panose="020B0502040204020203"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57A35E81-3B4C-47C2-8A69-C5A0641515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C1D828-F931-464A-8E86-F9D742DA373F}" type="slidenum">
              <a:rPr kumimoji="0" lang="en-US" sz="1600" b="0" i="0" u="none" strike="noStrike" kern="1200" cap="none" spc="0" normalizeH="0" baseline="0" noProof="0" smtClean="0">
                <a:ln>
                  <a:noFill/>
                </a:ln>
                <a:solidFill>
                  <a:srgbClr val="1F4E79"/>
                </a:solidFill>
                <a:effectLst/>
                <a:uLnTx/>
                <a:uFillTx/>
                <a:latin typeface="Calibri" panose="020F0502020204030204"/>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600" b="0" i="0" u="none" strike="noStrike" kern="1200" cap="none" spc="0" normalizeH="0" baseline="0" noProof="0">
              <a:ln>
                <a:noFill/>
              </a:ln>
              <a:solidFill>
                <a:srgbClr val="1F4E79"/>
              </a:solidFill>
              <a:effectLst/>
              <a:uLnTx/>
              <a:uFillTx/>
              <a:latin typeface="Calibri" panose="020F0502020204030204"/>
              <a:ea typeface="+mn-ea"/>
              <a:cs typeface="Times New Roman" panose="02020603050405020304" pitchFamily="18" charset="0"/>
            </a:endParaRPr>
          </a:p>
        </p:txBody>
      </p:sp>
    </p:spTree>
    <p:extLst>
      <p:ext uri="{BB962C8B-B14F-4D97-AF65-F5344CB8AC3E}">
        <p14:creationId xmlns:p14="http://schemas.microsoft.com/office/powerpoint/2010/main" val="1310799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EA3F6-0E54-4998-9E08-76A1A2EAF0A4}"/>
              </a:ext>
            </a:extLst>
          </p:cNvPr>
          <p:cNvSpPr>
            <a:spLocks noGrp="1"/>
          </p:cNvSpPr>
          <p:nvPr>
            <p:ph type="title"/>
          </p:nvPr>
        </p:nvSpPr>
        <p:spPr>
          <a:xfrm>
            <a:off x="357447" y="0"/>
            <a:ext cx="11670009" cy="1325563"/>
          </a:xfrm>
        </p:spPr>
        <p:txBody>
          <a:bodyPr>
            <a:normAutofit fontScale="90000"/>
          </a:bodyPr>
          <a:lstStyle/>
          <a:p>
            <a:br>
              <a:rPr lang="en-US" dirty="0"/>
            </a:br>
            <a:r>
              <a:rPr lang="en-US" dirty="0"/>
              <a:t>Important Dates</a:t>
            </a:r>
            <a:br>
              <a:rPr lang="en-US" dirty="0"/>
            </a:br>
            <a:br>
              <a:rPr lang="en-US" dirty="0"/>
            </a:br>
            <a:endParaRPr lang="en-US" dirty="0"/>
          </a:p>
        </p:txBody>
      </p:sp>
      <p:sp>
        <p:nvSpPr>
          <p:cNvPr id="3" name="Content Placeholder 2">
            <a:extLst>
              <a:ext uri="{FF2B5EF4-FFF2-40B4-BE49-F238E27FC236}">
                <a16:creationId xmlns:a16="http://schemas.microsoft.com/office/drawing/2014/main" id="{0D20334C-5395-4F48-BE7D-56D46C00A06F}"/>
              </a:ext>
            </a:extLst>
          </p:cNvPr>
          <p:cNvSpPr>
            <a:spLocks noGrp="1"/>
          </p:cNvSpPr>
          <p:nvPr>
            <p:ph idx="1"/>
          </p:nvPr>
        </p:nvSpPr>
        <p:spPr/>
        <p:txBody>
          <a:bodyPr>
            <a:normAutofit/>
          </a:bodyPr>
          <a:lstStyle/>
          <a:p>
            <a:pPr algn="l" rtl="0" fontAlgn="base">
              <a:buFont typeface="Arial" panose="020B0604020202020204" pitchFamily="34" charset="0"/>
              <a:buChar char="•"/>
            </a:pPr>
            <a:r>
              <a:rPr lang="en-US" sz="2800" b="1" i="0" dirty="0">
                <a:solidFill>
                  <a:srgbClr val="000000"/>
                </a:solidFill>
                <a:effectLst/>
                <a:highlight>
                  <a:srgbClr val="FFFFFF"/>
                </a:highlight>
                <a:latin typeface="Calibri" panose="020F0502020204030204" pitchFamily="34" charset="0"/>
              </a:rPr>
              <a:t>Benefit Issuance Start Date:</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September 14, 2024 </a:t>
            </a:r>
          </a:p>
          <a:p>
            <a:pPr marL="0" indent="0" algn="l" rtl="0" fontAlgn="base">
              <a:buNone/>
            </a:pPr>
            <a:r>
              <a:rPr lang="en-US" b="1" dirty="0">
                <a:solidFill>
                  <a:srgbClr val="000000"/>
                </a:solidFill>
                <a:highlight>
                  <a:srgbClr val="FFFFFF"/>
                </a:highlight>
                <a:latin typeface="Calibri" panose="020F0502020204030204" pitchFamily="34" charset="0"/>
              </a:rPr>
              <a:t>Benefit Expiration for Streamline Certification:</a:t>
            </a:r>
          </a:p>
          <a:p>
            <a:pPr fontAlgn="base"/>
            <a:r>
              <a:rPr lang="en-US" sz="2800" i="0" dirty="0">
                <a:solidFill>
                  <a:srgbClr val="000000"/>
                </a:solidFill>
                <a:effectLst/>
                <a:highlight>
                  <a:srgbClr val="FFFFFF"/>
                </a:highlight>
                <a:latin typeface="Calibri" panose="020F0502020204030204" pitchFamily="34" charset="0"/>
              </a:rPr>
              <a:t>January 30, 2025</a:t>
            </a:r>
          </a:p>
          <a:p>
            <a:pPr marL="0" indent="0" algn="l" rtl="0" fontAlgn="base">
              <a:buNone/>
            </a:pPr>
            <a:r>
              <a:rPr lang="en-US" sz="2800" b="1" i="0" dirty="0">
                <a:solidFill>
                  <a:srgbClr val="000000"/>
                </a:solidFill>
                <a:effectLst/>
                <a:highlight>
                  <a:srgbClr val="FFFFFF"/>
                </a:highlight>
                <a:latin typeface="Calibri" panose="020F0502020204030204" pitchFamily="34" charset="0"/>
              </a:rPr>
              <a:t>Application Availability:</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September 20, 2024 </a:t>
            </a:r>
          </a:p>
          <a:p>
            <a:pPr marL="0" indent="0" algn="l" rtl="0" fontAlgn="base">
              <a:buNone/>
            </a:pPr>
            <a:r>
              <a:rPr lang="en-US" sz="2800" b="1" i="0" dirty="0">
                <a:solidFill>
                  <a:srgbClr val="000000"/>
                </a:solidFill>
                <a:effectLst/>
                <a:highlight>
                  <a:srgbClr val="FFFFFF"/>
                </a:highlight>
                <a:latin typeface="Calibri" panose="020F0502020204030204" pitchFamily="34" charset="0"/>
              </a:rPr>
              <a:t>Card Processing Time:</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3-4 weeks for new S-EBT card delivery. </a:t>
            </a:r>
          </a:p>
          <a:p>
            <a:pPr marL="0" indent="0" fontAlgn="base">
              <a:buNone/>
            </a:pPr>
            <a:endParaRPr lang="en-US" dirty="0"/>
          </a:p>
          <a:p>
            <a:pPr algn="l" rtl="0" fontAlgn="base"/>
            <a:endParaRPr lang="en-US" b="0" i="0" dirty="0">
              <a:solidFill>
                <a:srgbClr val="000000"/>
              </a:solidFill>
              <a:effectLst/>
              <a:highlight>
                <a:srgbClr val="FFFFFF"/>
              </a:highlight>
              <a:latin typeface="Segoe UI" panose="020B0502040204020203"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57A35E81-3B4C-47C2-8A69-C5A0641515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C1D828-F931-464A-8E86-F9D742DA373F}" type="slidenum">
              <a:rPr kumimoji="0" lang="en-US" sz="1600" b="0" i="0" u="none" strike="noStrike" kern="1200" cap="none" spc="0" normalizeH="0" baseline="0" noProof="0" smtClean="0">
                <a:ln>
                  <a:noFill/>
                </a:ln>
                <a:solidFill>
                  <a:srgbClr val="1F4E79"/>
                </a:solidFill>
                <a:effectLst/>
                <a:uLnTx/>
                <a:uFillTx/>
                <a:latin typeface="Calibri" panose="020F0502020204030204"/>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600" b="0" i="0" u="none" strike="noStrike" kern="1200" cap="none" spc="0" normalizeH="0" baseline="0" noProof="0">
              <a:ln>
                <a:noFill/>
              </a:ln>
              <a:solidFill>
                <a:srgbClr val="1F4E79"/>
              </a:solidFill>
              <a:effectLst/>
              <a:uLnTx/>
              <a:uFillTx/>
              <a:latin typeface="Calibri" panose="020F0502020204030204"/>
              <a:ea typeface="+mn-ea"/>
              <a:cs typeface="Times New Roman" panose="02020603050405020304" pitchFamily="18" charset="0"/>
            </a:endParaRPr>
          </a:p>
        </p:txBody>
      </p:sp>
    </p:spTree>
    <p:extLst>
      <p:ext uri="{BB962C8B-B14F-4D97-AF65-F5344CB8AC3E}">
        <p14:creationId xmlns:p14="http://schemas.microsoft.com/office/powerpoint/2010/main" val="1436202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4C9148-7688-3825-6DE2-D0D38C30B663}"/>
              </a:ext>
            </a:extLst>
          </p:cNvPr>
          <p:cNvSpPr>
            <a:spLocks noGrp="1"/>
          </p:cNvSpPr>
          <p:nvPr>
            <p:ph idx="1"/>
          </p:nvPr>
        </p:nvSpPr>
        <p:spPr/>
        <p:txBody>
          <a:bodyPr/>
          <a:lstStyle/>
          <a:p>
            <a:pPr marL="0" indent="0" algn="l" rtl="0" fontAlgn="base">
              <a:buNone/>
            </a:pPr>
            <a:r>
              <a:rPr lang="en-US" sz="2800" b="1" i="0" dirty="0">
                <a:solidFill>
                  <a:srgbClr val="000000"/>
                </a:solidFill>
                <a:effectLst/>
                <a:highlight>
                  <a:srgbClr val="FFFFFF"/>
                </a:highlight>
                <a:latin typeface="Calibri" panose="020F0502020204030204" pitchFamily="34" charset="0"/>
              </a:rPr>
              <a:t>Contact Information:</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DWSS S-EBT Program Link: </a:t>
            </a:r>
            <a:r>
              <a:rPr lang="en-US" sz="2800" b="0" i="0" u="sng" strike="noStrike" dirty="0">
                <a:solidFill>
                  <a:srgbClr val="0563C1"/>
                </a:solidFill>
                <a:effectLst/>
                <a:highlight>
                  <a:srgbClr val="FFFFFF"/>
                </a:highlight>
                <a:latin typeface="Calibri" panose="020F0502020204030204" pitchFamily="34" charset="0"/>
                <a:hlinkClick r:id="rId3"/>
              </a:rPr>
              <a:t>https://dwss.nv.gov/SNAP/Summer_Electronic_Benefit_Trans</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dirty="0">
                <a:solidFill>
                  <a:srgbClr val="000000"/>
                </a:solidFill>
                <a:highlight>
                  <a:srgbClr val="FFFFFF"/>
                </a:highlight>
                <a:latin typeface="Calibri" panose="020F0502020204030204" pitchFamily="34" charset="0"/>
              </a:rPr>
              <a:t>DWSS S-EBT Call Center 775-684-8740 for Norther Nevada, 702-486-9640 in Southern Nevada.</a:t>
            </a:r>
            <a:endParaRPr lang="en-US" sz="2800" b="0" i="0" dirty="0">
              <a:solidFill>
                <a:srgbClr val="000000"/>
              </a:solidFill>
              <a:effectLst/>
              <a:highlight>
                <a:srgbClr val="FFFFFF"/>
              </a:highlight>
              <a:latin typeface="Calibri" panose="020F0502020204030204" pitchFamily="34" charset="0"/>
            </a:endParaRPr>
          </a:p>
          <a:p>
            <a:pPr marL="0" indent="0">
              <a:buNone/>
            </a:pPr>
            <a:endParaRPr lang="en-US" dirty="0"/>
          </a:p>
        </p:txBody>
      </p:sp>
      <p:sp>
        <p:nvSpPr>
          <p:cNvPr id="3" name="Slide Number Placeholder 2">
            <a:extLst>
              <a:ext uri="{FF2B5EF4-FFF2-40B4-BE49-F238E27FC236}">
                <a16:creationId xmlns:a16="http://schemas.microsoft.com/office/drawing/2014/main" id="{35A86034-B88B-0AF4-4712-6B82E9C87ACE}"/>
              </a:ext>
            </a:extLst>
          </p:cNvPr>
          <p:cNvSpPr>
            <a:spLocks noGrp="1"/>
          </p:cNvSpPr>
          <p:nvPr>
            <p:ph type="sldNum" sz="quarter" idx="12"/>
          </p:nvPr>
        </p:nvSpPr>
        <p:spPr/>
        <p:txBody>
          <a:bodyPr/>
          <a:lstStyle/>
          <a:p>
            <a:fld id="{E9C1D828-F931-464A-8E86-F9D742DA373F}" type="slidenum">
              <a:rPr lang="en-US" smtClean="0"/>
              <a:t>13</a:t>
            </a:fld>
            <a:endParaRPr lang="en-US"/>
          </a:p>
        </p:txBody>
      </p:sp>
      <p:sp>
        <p:nvSpPr>
          <p:cNvPr id="4" name="Title 3">
            <a:extLst>
              <a:ext uri="{FF2B5EF4-FFF2-40B4-BE49-F238E27FC236}">
                <a16:creationId xmlns:a16="http://schemas.microsoft.com/office/drawing/2014/main" id="{BBF393B0-15F9-7521-BEA4-860FBE3B2CF1}"/>
              </a:ext>
            </a:extLst>
          </p:cNvPr>
          <p:cNvSpPr>
            <a:spLocks noGrp="1"/>
          </p:cNvSpPr>
          <p:nvPr>
            <p:ph type="title"/>
          </p:nvPr>
        </p:nvSpPr>
        <p:spPr/>
        <p:txBody>
          <a:bodyPr/>
          <a:lstStyle/>
          <a:p>
            <a:r>
              <a:rPr lang="en-US" dirty="0"/>
              <a:t>Resources</a:t>
            </a:r>
          </a:p>
        </p:txBody>
      </p:sp>
    </p:spTree>
    <p:extLst>
      <p:ext uri="{BB962C8B-B14F-4D97-AF65-F5344CB8AC3E}">
        <p14:creationId xmlns:p14="http://schemas.microsoft.com/office/powerpoint/2010/main" val="60647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B7A828-5E88-4435-BA90-9924C0CC348F}"/>
              </a:ext>
            </a:extLst>
          </p:cNvPr>
          <p:cNvSpPr>
            <a:spLocks noGrp="1"/>
          </p:cNvSpPr>
          <p:nvPr>
            <p:ph type="title"/>
          </p:nvPr>
        </p:nvSpPr>
        <p:spPr/>
        <p:txBody>
          <a:bodyPr/>
          <a:lstStyle/>
          <a:p>
            <a:r>
              <a:rPr lang="en-US" dirty="0"/>
              <a:t>Questions?</a:t>
            </a:r>
          </a:p>
        </p:txBody>
      </p:sp>
      <p:sp>
        <p:nvSpPr>
          <p:cNvPr id="2" name="Slide Number Placeholder 1">
            <a:extLst>
              <a:ext uri="{FF2B5EF4-FFF2-40B4-BE49-F238E27FC236}">
                <a16:creationId xmlns:a16="http://schemas.microsoft.com/office/drawing/2014/main" id="{09F39288-CA18-4406-B1AA-D1596A2AF374}"/>
              </a:ext>
            </a:extLst>
          </p:cNvPr>
          <p:cNvSpPr>
            <a:spLocks noGrp="1"/>
          </p:cNvSpPr>
          <p:nvPr>
            <p:ph type="sldNum" sz="quarter" idx="12"/>
          </p:nvPr>
        </p:nvSpPr>
        <p:spPr/>
        <p:txBody>
          <a:bodyPr/>
          <a:lstStyle/>
          <a:p>
            <a:fld id="{E9C1D828-F931-464A-8E86-F9D742DA373F}" type="slidenum">
              <a:rPr lang="en-US" smtClean="0"/>
              <a:t>14</a:t>
            </a:fld>
            <a:endParaRPr lang="en-US"/>
          </a:p>
        </p:txBody>
      </p:sp>
    </p:spTree>
    <p:extLst>
      <p:ext uri="{BB962C8B-B14F-4D97-AF65-F5344CB8AC3E}">
        <p14:creationId xmlns:p14="http://schemas.microsoft.com/office/powerpoint/2010/main" val="611381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E7D47-1187-49F5-9575-C22FACA82D0E}"/>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69D89CE9-A5C5-4663-80FE-BEF8D28F457E}"/>
              </a:ext>
            </a:extLst>
          </p:cNvPr>
          <p:cNvSpPr>
            <a:spLocks noGrp="1"/>
          </p:cNvSpPr>
          <p:nvPr>
            <p:ph idx="1"/>
          </p:nvPr>
        </p:nvSpPr>
        <p:spPr/>
        <p:txBody>
          <a:bodyPr>
            <a:normAutofit/>
          </a:bodyPr>
          <a:lstStyle/>
          <a:p>
            <a:r>
              <a:rPr lang="en-US" dirty="0"/>
              <a:t>Introduction to S-EBT</a:t>
            </a:r>
          </a:p>
          <a:p>
            <a:r>
              <a:rPr lang="en-US" dirty="0"/>
              <a:t>Program Administration</a:t>
            </a:r>
          </a:p>
          <a:p>
            <a:r>
              <a:rPr lang="en-US" dirty="0"/>
              <a:t>Initial Year Adjustments</a:t>
            </a:r>
          </a:p>
          <a:p>
            <a:r>
              <a:rPr lang="en-US" dirty="0"/>
              <a:t>Eligibility Criteria</a:t>
            </a:r>
          </a:p>
          <a:p>
            <a:r>
              <a:rPr lang="en-US" dirty="0"/>
              <a:t>Important Dates</a:t>
            </a:r>
          </a:p>
          <a:p>
            <a:r>
              <a:rPr lang="en-US" dirty="0"/>
              <a:t>Distribution of Benefits</a:t>
            </a:r>
          </a:p>
          <a:p>
            <a:r>
              <a:rPr lang="en-US" dirty="0"/>
              <a:t>Usage and Expiration of Benefits</a:t>
            </a:r>
          </a:p>
          <a:p>
            <a:r>
              <a:rPr lang="en-US" dirty="0"/>
              <a:t>Special Considerations</a:t>
            </a:r>
          </a:p>
          <a:p>
            <a:r>
              <a:rPr lang="en-US" dirty="0"/>
              <a:t>Resources</a:t>
            </a:r>
          </a:p>
          <a:p>
            <a:endParaRPr lang="en-US" dirty="0"/>
          </a:p>
        </p:txBody>
      </p:sp>
      <p:sp>
        <p:nvSpPr>
          <p:cNvPr id="4" name="Slide Number Placeholder 3">
            <a:extLst>
              <a:ext uri="{FF2B5EF4-FFF2-40B4-BE49-F238E27FC236}">
                <a16:creationId xmlns:a16="http://schemas.microsoft.com/office/drawing/2014/main" id="{A843CE4E-EA84-4E3F-B2E4-43E8C3E25C93}"/>
              </a:ext>
            </a:extLst>
          </p:cNvPr>
          <p:cNvSpPr>
            <a:spLocks noGrp="1"/>
          </p:cNvSpPr>
          <p:nvPr>
            <p:ph type="sldNum" sz="quarter" idx="12"/>
          </p:nvPr>
        </p:nvSpPr>
        <p:spPr/>
        <p:txBody>
          <a:bodyPr/>
          <a:lstStyle/>
          <a:p>
            <a:fld id="{A0EC8638-D38E-4C5B-8C11-DA859CF37C29}" type="slidenum">
              <a:rPr lang="en-US" smtClean="0"/>
              <a:t>2</a:t>
            </a:fld>
            <a:endParaRPr lang="en-US"/>
          </a:p>
        </p:txBody>
      </p:sp>
    </p:spTree>
    <p:extLst>
      <p:ext uri="{BB962C8B-B14F-4D97-AF65-F5344CB8AC3E}">
        <p14:creationId xmlns:p14="http://schemas.microsoft.com/office/powerpoint/2010/main" val="254222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EA3F6-0E54-4998-9E08-76A1A2EAF0A4}"/>
              </a:ext>
            </a:extLst>
          </p:cNvPr>
          <p:cNvSpPr>
            <a:spLocks noGrp="1"/>
          </p:cNvSpPr>
          <p:nvPr>
            <p:ph type="title"/>
          </p:nvPr>
        </p:nvSpPr>
        <p:spPr>
          <a:xfrm>
            <a:off x="357447" y="0"/>
            <a:ext cx="11670009" cy="1325563"/>
          </a:xfrm>
        </p:spPr>
        <p:txBody>
          <a:bodyPr/>
          <a:lstStyle/>
          <a:p>
            <a:r>
              <a:rPr lang="en-US" dirty="0"/>
              <a:t>Introduction to Summer EBT (S-EBT)</a:t>
            </a:r>
          </a:p>
        </p:txBody>
      </p:sp>
      <p:sp>
        <p:nvSpPr>
          <p:cNvPr id="3" name="Content Placeholder 2">
            <a:extLst>
              <a:ext uri="{FF2B5EF4-FFF2-40B4-BE49-F238E27FC236}">
                <a16:creationId xmlns:a16="http://schemas.microsoft.com/office/drawing/2014/main" id="{0D20334C-5395-4F48-BE7D-56D46C00A06F}"/>
              </a:ext>
            </a:extLst>
          </p:cNvPr>
          <p:cNvSpPr>
            <a:spLocks noGrp="1"/>
          </p:cNvSpPr>
          <p:nvPr>
            <p:ph idx="1"/>
          </p:nvPr>
        </p:nvSpPr>
        <p:spPr/>
        <p:txBody>
          <a:bodyPr>
            <a:normAutofit/>
          </a:bodyPr>
          <a:lstStyle/>
          <a:p>
            <a:pPr marL="0" indent="0" algn="l" rtl="0" fontAlgn="base">
              <a:buNone/>
            </a:pPr>
            <a:r>
              <a:rPr lang="en-US" sz="2800" b="1" i="0" dirty="0">
                <a:solidFill>
                  <a:srgbClr val="000000"/>
                </a:solidFill>
                <a:effectLst/>
                <a:highlight>
                  <a:srgbClr val="FFFFFF"/>
                </a:highlight>
                <a:latin typeface="Calibri" panose="020F0502020204030204" pitchFamily="34" charset="0"/>
              </a:rPr>
              <a:t>What is the S-EBT Program?</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A new USDA Child Nutrition program.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Provides $120 per eligible child to support families with food costs during summer.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Designed to fill the gap when children lose access to school meals. </a:t>
            </a:r>
          </a:p>
          <a:p>
            <a:pPr marL="0" indent="0" algn="l" rtl="0" fontAlgn="base">
              <a:buNone/>
            </a:pPr>
            <a:r>
              <a:rPr lang="en-US" sz="2800" b="1" i="0" dirty="0">
                <a:solidFill>
                  <a:srgbClr val="000000"/>
                </a:solidFill>
                <a:effectLst/>
                <a:highlight>
                  <a:srgbClr val="FFFFFF"/>
                </a:highlight>
                <a:latin typeface="Calibri" panose="020F0502020204030204" pitchFamily="34" charset="0"/>
              </a:rPr>
              <a:t>Purpose:</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Ensure continued access to nutritious food.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Address food insecurity during summer months. </a:t>
            </a:r>
          </a:p>
          <a:p>
            <a:endParaRPr lang="en-US" dirty="0"/>
          </a:p>
        </p:txBody>
      </p:sp>
      <p:sp>
        <p:nvSpPr>
          <p:cNvPr id="4" name="Slide Number Placeholder 3">
            <a:extLst>
              <a:ext uri="{FF2B5EF4-FFF2-40B4-BE49-F238E27FC236}">
                <a16:creationId xmlns:a16="http://schemas.microsoft.com/office/drawing/2014/main" id="{57A35E81-3B4C-47C2-8A69-C5A0641515F7}"/>
              </a:ext>
            </a:extLst>
          </p:cNvPr>
          <p:cNvSpPr>
            <a:spLocks noGrp="1"/>
          </p:cNvSpPr>
          <p:nvPr>
            <p:ph type="sldNum" sz="quarter" idx="12"/>
          </p:nvPr>
        </p:nvSpPr>
        <p:spPr/>
        <p:txBody>
          <a:bodyPr/>
          <a:lstStyle/>
          <a:p>
            <a:fld id="{E9C1D828-F931-464A-8E86-F9D742DA373F}" type="slidenum">
              <a:rPr lang="en-US" smtClean="0"/>
              <a:t>3</a:t>
            </a:fld>
            <a:endParaRPr lang="en-US"/>
          </a:p>
        </p:txBody>
      </p:sp>
    </p:spTree>
    <p:extLst>
      <p:ext uri="{BB962C8B-B14F-4D97-AF65-F5344CB8AC3E}">
        <p14:creationId xmlns:p14="http://schemas.microsoft.com/office/powerpoint/2010/main" val="1054747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EA3F6-0E54-4998-9E08-76A1A2EAF0A4}"/>
              </a:ext>
            </a:extLst>
          </p:cNvPr>
          <p:cNvSpPr>
            <a:spLocks noGrp="1"/>
          </p:cNvSpPr>
          <p:nvPr>
            <p:ph type="title"/>
          </p:nvPr>
        </p:nvSpPr>
        <p:spPr>
          <a:xfrm>
            <a:off x="357447" y="0"/>
            <a:ext cx="11670009" cy="1325563"/>
          </a:xfrm>
        </p:spPr>
        <p:txBody>
          <a:bodyPr/>
          <a:lstStyle/>
          <a:p>
            <a:r>
              <a:rPr lang="en-US" dirty="0"/>
              <a:t>Program Administration</a:t>
            </a:r>
          </a:p>
        </p:txBody>
      </p:sp>
      <p:sp>
        <p:nvSpPr>
          <p:cNvPr id="3" name="Content Placeholder 2">
            <a:extLst>
              <a:ext uri="{FF2B5EF4-FFF2-40B4-BE49-F238E27FC236}">
                <a16:creationId xmlns:a16="http://schemas.microsoft.com/office/drawing/2014/main" id="{0D20334C-5395-4F48-BE7D-56D46C00A06F}"/>
              </a:ext>
            </a:extLst>
          </p:cNvPr>
          <p:cNvSpPr>
            <a:spLocks noGrp="1"/>
          </p:cNvSpPr>
          <p:nvPr>
            <p:ph idx="1"/>
          </p:nvPr>
        </p:nvSpPr>
        <p:spPr/>
        <p:txBody>
          <a:bodyPr>
            <a:normAutofit/>
          </a:bodyPr>
          <a:lstStyle/>
          <a:p>
            <a:pPr marL="0" indent="0" algn="l" rtl="0" fontAlgn="base">
              <a:buNone/>
            </a:pPr>
            <a:r>
              <a:rPr lang="en-US" sz="2800" b="1" i="0" dirty="0">
                <a:solidFill>
                  <a:srgbClr val="000000"/>
                </a:solidFill>
                <a:effectLst/>
                <a:highlight>
                  <a:srgbClr val="FFFFFF"/>
                </a:highlight>
                <a:latin typeface="Calibri" panose="020F0502020204030204" pitchFamily="34" charset="0"/>
              </a:rPr>
              <a:t>Oversight and Administration:</a:t>
            </a:r>
            <a:r>
              <a:rPr lang="en-US" sz="2800" b="0" i="0" dirty="0">
                <a:solidFill>
                  <a:srgbClr val="000000"/>
                </a:solidFill>
                <a:effectLst/>
                <a:highlight>
                  <a:srgbClr val="FFFFFF"/>
                </a:highlight>
                <a:latin typeface="Calibri" panose="020F0502020204030204" pitchFamily="34" charset="0"/>
              </a:rPr>
              <a:t> </a:t>
            </a:r>
          </a:p>
          <a:p>
            <a:pPr marL="0" indent="0" algn="l" rtl="0" fontAlgn="base">
              <a:buNone/>
            </a:pPr>
            <a:r>
              <a:rPr lang="en-US" sz="2800" b="1" i="0" dirty="0">
                <a:solidFill>
                  <a:srgbClr val="000000"/>
                </a:solidFill>
                <a:effectLst/>
                <a:highlight>
                  <a:srgbClr val="FFFFFF"/>
                </a:highlight>
                <a:latin typeface="Calibri" panose="020F0502020204030204" pitchFamily="34" charset="0"/>
              </a:rPr>
              <a:t>Administered by:</a:t>
            </a:r>
            <a:r>
              <a:rPr lang="en-US" sz="2800" b="0" i="0" dirty="0">
                <a:solidFill>
                  <a:srgbClr val="000000"/>
                </a:solidFill>
                <a:effectLst/>
                <a:highlight>
                  <a:srgbClr val="FFFFFF"/>
                </a:highlight>
                <a:latin typeface="Calibri" panose="020F0502020204030204" pitchFamily="34" charset="0"/>
              </a:rPr>
              <a:t> </a:t>
            </a:r>
          </a:p>
          <a:p>
            <a:pPr fontAlgn="base"/>
            <a:r>
              <a:rPr lang="en-US" sz="2800" b="0" i="0" dirty="0">
                <a:solidFill>
                  <a:srgbClr val="000000"/>
                </a:solidFill>
                <a:effectLst/>
                <a:highlight>
                  <a:srgbClr val="FFFFFF"/>
                </a:highlight>
                <a:latin typeface="Calibri" panose="020F0502020204030204" pitchFamily="34" charset="0"/>
              </a:rPr>
              <a:t>Nevada Division of Welfare and Supportive Services (DWSS) </a:t>
            </a:r>
          </a:p>
          <a:p>
            <a:pPr marL="0" indent="0" algn="l" rtl="0" fontAlgn="base">
              <a:buNone/>
            </a:pPr>
            <a:r>
              <a:rPr lang="en-US" sz="2800" b="0" i="0" dirty="0">
                <a:solidFill>
                  <a:srgbClr val="000000"/>
                </a:solidFill>
                <a:effectLst/>
                <a:highlight>
                  <a:srgbClr val="FFFFFF"/>
                </a:highlight>
                <a:latin typeface="Calibri" panose="020F0502020204030204" pitchFamily="34" charset="0"/>
              </a:rPr>
              <a:t>In cooperation with: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Nevada Department of Education (NDE)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Nevada Department of Agriculture (NDA) </a:t>
            </a:r>
          </a:p>
          <a:p>
            <a:pPr marL="0" indent="0" algn="l" rtl="0" fontAlgn="base">
              <a:buNone/>
            </a:pPr>
            <a:r>
              <a:rPr lang="en-US" sz="2800" b="1" i="0" dirty="0">
                <a:solidFill>
                  <a:srgbClr val="000000"/>
                </a:solidFill>
                <a:effectLst/>
                <a:highlight>
                  <a:srgbClr val="FFFFFF"/>
                </a:highlight>
                <a:latin typeface="Calibri" panose="020F0502020204030204" pitchFamily="34" charset="0"/>
              </a:rPr>
              <a:t>Federal Oversight:</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U.S. Department of Agriculture (USDA) </a:t>
            </a:r>
            <a:r>
              <a:rPr lang="en-US" dirty="0">
                <a:solidFill>
                  <a:srgbClr val="000000"/>
                </a:solidFill>
                <a:highlight>
                  <a:srgbClr val="FFFFFF"/>
                </a:highlight>
                <a:latin typeface="Calibri" panose="020F0502020204030204" pitchFamily="34" charset="0"/>
              </a:rPr>
              <a:t>Food and Nutrition Service (FNS)</a:t>
            </a:r>
            <a:endParaRPr lang="en-US" sz="2800" b="0" i="0" dirty="0">
              <a:solidFill>
                <a:srgbClr val="000000"/>
              </a:solidFill>
              <a:effectLst/>
              <a:highlight>
                <a:srgbClr val="FFFFFF"/>
              </a:highlight>
              <a:latin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57A35E81-3B4C-47C2-8A69-C5A0641515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C1D828-F931-464A-8E86-F9D742DA373F}" type="slidenum">
              <a:rPr kumimoji="0" lang="en-US" sz="1600" b="0" i="0" u="none" strike="noStrike" kern="1200" cap="none" spc="0" normalizeH="0" baseline="0" noProof="0" smtClean="0">
                <a:ln>
                  <a:noFill/>
                </a:ln>
                <a:solidFill>
                  <a:srgbClr val="1F4E79"/>
                </a:solidFill>
                <a:effectLst/>
                <a:uLnTx/>
                <a:uFillTx/>
                <a:latin typeface="Calibri" panose="020F0502020204030204"/>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600" b="0" i="0" u="none" strike="noStrike" kern="1200" cap="none" spc="0" normalizeH="0" baseline="0" noProof="0">
              <a:ln>
                <a:noFill/>
              </a:ln>
              <a:solidFill>
                <a:srgbClr val="1F4E79"/>
              </a:solidFill>
              <a:effectLst/>
              <a:uLnTx/>
              <a:uFillTx/>
              <a:latin typeface="Calibri" panose="020F0502020204030204"/>
              <a:ea typeface="+mn-ea"/>
              <a:cs typeface="Times New Roman" panose="02020603050405020304" pitchFamily="18" charset="0"/>
            </a:endParaRPr>
          </a:p>
        </p:txBody>
      </p:sp>
    </p:spTree>
    <p:extLst>
      <p:ext uri="{BB962C8B-B14F-4D97-AF65-F5344CB8AC3E}">
        <p14:creationId xmlns:p14="http://schemas.microsoft.com/office/powerpoint/2010/main" val="4121640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EA3F6-0E54-4998-9E08-76A1A2EAF0A4}"/>
              </a:ext>
            </a:extLst>
          </p:cNvPr>
          <p:cNvSpPr>
            <a:spLocks noGrp="1"/>
          </p:cNvSpPr>
          <p:nvPr>
            <p:ph type="title"/>
          </p:nvPr>
        </p:nvSpPr>
        <p:spPr>
          <a:xfrm>
            <a:off x="357447" y="0"/>
            <a:ext cx="11670009" cy="1325563"/>
          </a:xfrm>
        </p:spPr>
        <p:txBody>
          <a:bodyPr/>
          <a:lstStyle/>
          <a:p>
            <a:r>
              <a:rPr lang="en-US" dirty="0"/>
              <a:t>Initial Year Adjustments</a:t>
            </a:r>
          </a:p>
        </p:txBody>
      </p:sp>
      <p:sp>
        <p:nvSpPr>
          <p:cNvPr id="3" name="Content Placeholder 2">
            <a:extLst>
              <a:ext uri="{FF2B5EF4-FFF2-40B4-BE49-F238E27FC236}">
                <a16:creationId xmlns:a16="http://schemas.microsoft.com/office/drawing/2014/main" id="{0D20334C-5395-4F48-BE7D-56D46C00A06F}"/>
              </a:ext>
            </a:extLst>
          </p:cNvPr>
          <p:cNvSpPr>
            <a:spLocks noGrp="1"/>
          </p:cNvSpPr>
          <p:nvPr>
            <p:ph idx="1"/>
          </p:nvPr>
        </p:nvSpPr>
        <p:spPr/>
        <p:txBody>
          <a:bodyPr>
            <a:normAutofit/>
          </a:bodyPr>
          <a:lstStyle/>
          <a:p>
            <a:pPr marL="0" indent="0" algn="l" rtl="0" fontAlgn="base">
              <a:buNone/>
            </a:pPr>
            <a:r>
              <a:rPr lang="en-US" sz="2800" b="1" i="0" dirty="0">
                <a:solidFill>
                  <a:srgbClr val="000000"/>
                </a:solidFill>
                <a:effectLst/>
                <a:highlight>
                  <a:srgbClr val="FFFFFF"/>
                </a:highlight>
                <a:latin typeface="Calibri" panose="020F0502020204030204" pitchFamily="34" charset="0"/>
              </a:rPr>
              <a:t>2024 Implementation:</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Benefits will be issued retroactively starting September 14, 2024.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This adjustment is due to necessary system enhancements and securing funding. </a:t>
            </a:r>
          </a:p>
          <a:p>
            <a:pPr marL="0" indent="0" algn="l" rtl="0" fontAlgn="base">
              <a:buNone/>
            </a:pPr>
            <a:r>
              <a:rPr lang="en-US" sz="2800" b="1" i="0" dirty="0">
                <a:solidFill>
                  <a:srgbClr val="000000"/>
                </a:solidFill>
                <a:effectLst/>
                <a:highlight>
                  <a:srgbClr val="FFFFFF"/>
                </a:highlight>
                <a:latin typeface="Calibri" panose="020F0502020204030204" pitchFamily="34" charset="0"/>
              </a:rPr>
              <a:t>Positive Note:</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Receiving benefits in September may help families</a:t>
            </a:r>
            <a:r>
              <a:rPr lang="en-US" dirty="0">
                <a:solidFill>
                  <a:srgbClr val="000000"/>
                </a:solidFill>
                <a:highlight>
                  <a:srgbClr val="FFFFFF"/>
                </a:highlight>
                <a:latin typeface="Calibri" panose="020F0502020204030204" pitchFamily="34" charset="0"/>
              </a:rPr>
              <a:t> </a:t>
            </a:r>
            <a:r>
              <a:rPr lang="en-US" sz="2800" b="0" i="0" dirty="0">
                <a:solidFill>
                  <a:srgbClr val="000000"/>
                </a:solidFill>
                <a:effectLst/>
                <a:highlight>
                  <a:srgbClr val="FFFFFF"/>
                </a:highlight>
                <a:latin typeface="Calibri" panose="020F0502020204030204" pitchFamily="34" charset="0"/>
              </a:rPr>
              <a:t>offset costs associated with preparing their children for the new school year. </a:t>
            </a:r>
          </a:p>
          <a:p>
            <a:pPr marL="0" indent="0" algn="l" rtl="0" fontAlgn="base">
              <a:buNone/>
            </a:pPr>
            <a:r>
              <a:rPr lang="en-US" sz="2800" b="1" i="0" dirty="0">
                <a:solidFill>
                  <a:srgbClr val="000000"/>
                </a:solidFill>
                <a:effectLst/>
                <a:highlight>
                  <a:srgbClr val="FFFFFF"/>
                </a:highlight>
                <a:latin typeface="Calibri" panose="020F0502020204030204" pitchFamily="34" charset="0"/>
              </a:rPr>
              <a:t>Future Administration:</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From 2025 onwards, benefits will be issued no later than 7 days before the summer break begins, as required by FNS. </a:t>
            </a:r>
          </a:p>
          <a:p>
            <a:pPr marL="0" indent="0" algn="l" rtl="0" fontAlgn="base">
              <a:buNone/>
            </a:pPr>
            <a:endParaRPr lang="en-US" sz="2800" b="0" i="0" dirty="0">
              <a:solidFill>
                <a:srgbClr val="000000"/>
              </a:solidFill>
              <a:effectLst/>
              <a:highlight>
                <a:srgbClr val="FFFFFF"/>
              </a:highlight>
              <a:latin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57A35E81-3B4C-47C2-8A69-C5A0641515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C1D828-F931-464A-8E86-F9D742DA373F}" type="slidenum">
              <a:rPr kumimoji="0" lang="en-US" sz="1600" b="0" i="0" u="none" strike="noStrike" kern="1200" cap="none" spc="0" normalizeH="0" baseline="0" noProof="0" smtClean="0">
                <a:ln>
                  <a:noFill/>
                </a:ln>
                <a:solidFill>
                  <a:srgbClr val="1F4E79"/>
                </a:solidFill>
                <a:effectLst/>
                <a:uLnTx/>
                <a:uFillTx/>
                <a:latin typeface="Calibri" panose="020F0502020204030204"/>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600" b="0" i="0" u="none" strike="noStrike" kern="1200" cap="none" spc="0" normalizeH="0" baseline="0" noProof="0">
              <a:ln>
                <a:noFill/>
              </a:ln>
              <a:solidFill>
                <a:srgbClr val="1F4E79"/>
              </a:solidFill>
              <a:effectLst/>
              <a:uLnTx/>
              <a:uFillTx/>
              <a:latin typeface="Calibri" panose="020F0502020204030204"/>
              <a:ea typeface="+mn-ea"/>
              <a:cs typeface="Times New Roman" panose="02020603050405020304" pitchFamily="18" charset="0"/>
            </a:endParaRPr>
          </a:p>
        </p:txBody>
      </p:sp>
    </p:spTree>
    <p:extLst>
      <p:ext uri="{BB962C8B-B14F-4D97-AF65-F5344CB8AC3E}">
        <p14:creationId xmlns:p14="http://schemas.microsoft.com/office/powerpoint/2010/main" val="3083703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EA3F6-0E54-4998-9E08-76A1A2EAF0A4}"/>
              </a:ext>
            </a:extLst>
          </p:cNvPr>
          <p:cNvSpPr>
            <a:spLocks noGrp="1"/>
          </p:cNvSpPr>
          <p:nvPr>
            <p:ph type="title"/>
          </p:nvPr>
        </p:nvSpPr>
        <p:spPr>
          <a:xfrm>
            <a:off x="357447" y="0"/>
            <a:ext cx="11670009" cy="1325563"/>
          </a:xfrm>
        </p:spPr>
        <p:txBody>
          <a:bodyPr>
            <a:normAutofit fontScale="90000"/>
          </a:bodyPr>
          <a:lstStyle/>
          <a:p>
            <a:r>
              <a:rPr lang="en-US" dirty="0"/>
              <a:t>Eligibility Criteria</a:t>
            </a:r>
            <a:br>
              <a:rPr lang="en-US" dirty="0"/>
            </a:br>
            <a:endParaRPr lang="en-US" dirty="0"/>
          </a:p>
        </p:txBody>
      </p:sp>
      <p:sp>
        <p:nvSpPr>
          <p:cNvPr id="3" name="Content Placeholder 2">
            <a:extLst>
              <a:ext uri="{FF2B5EF4-FFF2-40B4-BE49-F238E27FC236}">
                <a16:creationId xmlns:a16="http://schemas.microsoft.com/office/drawing/2014/main" id="{0D20334C-5395-4F48-BE7D-56D46C00A06F}"/>
              </a:ext>
            </a:extLst>
          </p:cNvPr>
          <p:cNvSpPr>
            <a:spLocks noGrp="1"/>
          </p:cNvSpPr>
          <p:nvPr>
            <p:ph idx="1"/>
          </p:nvPr>
        </p:nvSpPr>
        <p:spPr/>
        <p:txBody>
          <a:bodyPr>
            <a:normAutofit/>
          </a:bodyPr>
          <a:lstStyle/>
          <a:p>
            <a:pPr marL="0" indent="0" algn="l" rtl="0" fontAlgn="base">
              <a:buNone/>
            </a:pPr>
            <a:r>
              <a:rPr lang="en-US" sz="2800" b="1" i="0" dirty="0">
                <a:solidFill>
                  <a:srgbClr val="000000"/>
                </a:solidFill>
                <a:effectLst/>
                <a:highlight>
                  <a:srgbClr val="FFFFFF"/>
                </a:highlight>
                <a:latin typeface="Calibri" panose="020F0502020204030204" pitchFamily="34" charset="0"/>
              </a:rPr>
              <a:t>Categories of Eligibility:</a:t>
            </a:r>
            <a:r>
              <a:rPr lang="en-US" sz="2800" b="0" i="0" dirty="0">
                <a:solidFill>
                  <a:srgbClr val="000000"/>
                </a:solidFill>
                <a:effectLst/>
                <a:highlight>
                  <a:srgbClr val="FFFFFF"/>
                </a:highlight>
                <a:latin typeface="Calibri" panose="020F0502020204030204" pitchFamily="34" charset="0"/>
              </a:rPr>
              <a:t> </a:t>
            </a:r>
          </a:p>
          <a:p>
            <a:pPr algn="l" rtl="0" fontAlgn="base">
              <a:buFont typeface="+mj-lt"/>
              <a:buAutoNum type="arabicPeriod"/>
            </a:pPr>
            <a:r>
              <a:rPr lang="en-US" b="1" dirty="0">
                <a:solidFill>
                  <a:srgbClr val="000000"/>
                </a:solidFill>
                <a:highlight>
                  <a:srgbClr val="FFFFFF"/>
                </a:highlight>
                <a:latin typeface="Calibri" panose="020F0502020204030204" pitchFamily="34" charset="0"/>
              </a:rPr>
              <a:t> </a:t>
            </a:r>
            <a:r>
              <a:rPr lang="en-US" sz="2800" b="1" i="0" dirty="0">
                <a:solidFill>
                  <a:srgbClr val="000000"/>
                </a:solidFill>
                <a:effectLst/>
                <a:highlight>
                  <a:srgbClr val="FFFFFF"/>
                </a:highlight>
                <a:latin typeface="Calibri" panose="020F0502020204030204" pitchFamily="34" charset="0"/>
              </a:rPr>
              <a:t>Streamline Certified (Automatically Eligible):</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Children in NSLP/SBP with free or reduced meal eligibility.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Household income at or below 185% of Federal Poverty Level (FPL) or participation in SNAP, TANF, Medicaid, or FDPIR during 2023-2024. </a:t>
            </a:r>
          </a:p>
          <a:p>
            <a:pPr algn="l" rtl="0" fontAlgn="base">
              <a:buFont typeface="+mj-lt"/>
              <a:buAutoNum type="arabicPeriod" startAt="2"/>
            </a:pPr>
            <a:r>
              <a:rPr lang="en-US" sz="2800" b="1" i="0" dirty="0">
                <a:solidFill>
                  <a:srgbClr val="000000"/>
                </a:solidFill>
                <a:effectLst/>
                <a:highlight>
                  <a:srgbClr val="FFFFFF"/>
                </a:highlight>
                <a:latin typeface="Calibri" panose="020F0502020204030204" pitchFamily="34" charset="0"/>
              </a:rPr>
              <a:t>Application Required:</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Children not automatically enrolled but who meet income criteria must apply. This will include children who are in CEP schools who are not otherwise eligible for NSLP/SBP.</a:t>
            </a:r>
          </a:p>
          <a:p>
            <a:pPr marL="0" indent="0">
              <a:buNone/>
            </a:pPr>
            <a:endParaRPr lang="en-US" dirty="0"/>
          </a:p>
        </p:txBody>
      </p:sp>
      <p:sp>
        <p:nvSpPr>
          <p:cNvPr id="4" name="Slide Number Placeholder 3">
            <a:extLst>
              <a:ext uri="{FF2B5EF4-FFF2-40B4-BE49-F238E27FC236}">
                <a16:creationId xmlns:a16="http://schemas.microsoft.com/office/drawing/2014/main" id="{57A35E81-3B4C-47C2-8A69-C5A0641515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C1D828-F931-464A-8E86-F9D742DA373F}" type="slidenum">
              <a:rPr kumimoji="0" lang="en-US" sz="1600" b="0" i="0" u="none" strike="noStrike" kern="1200" cap="none" spc="0" normalizeH="0" baseline="0" noProof="0" smtClean="0">
                <a:ln>
                  <a:noFill/>
                </a:ln>
                <a:solidFill>
                  <a:srgbClr val="1F4E79"/>
                </a:solidFill>
                <a:effectLst/>
                <a:uLnTx/>
                <a:uFillTx/>
                <a:latin typeface="Calibri" panose="020F0502020204030204"/>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600" b="0" i="0" u="none" strike="noStrike" kern="1200" cap="none" spc="0" normalizeH="0" baseline="0" noProof="0">
              <a:ln>
                <a:noFill/>
              </a:ln>
              <a:solidFill>
                <a:srgbClr val="1F4E79"/>
              </a:solidFill>
              <a:effectLst/>
              <a:uLnTx/>
              <a:uFillTx/>
              <a:latin typeface="Calibri" panose="020F0502020204030204"/>
              <a:ea typeface="+mn-ea"/>
              <a:cs typeface="Times New Roman" panose="02020603050405020304" pitchFamily="18" charset="0"/>
            </a:endParaRPr>
          </a:p>
        </p:txBody>
      </p:sp>
    </p:spTree>
    <p:extLst>
      <p:ext uri="{BB962C8B-B14F-4D97-AF65-F5344CB8AC3E}">
        <p14:creationId xmlns:p14="http://schemas.microsoft.com/office/powerpoint/2010/main" val="1917717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EA3F6-0E54-4998-9E08-76A1A2EAF0A4}"/>
              </a:ext>
            </a:extLst>
          </p:cNvPr>
          <p:cNvSpPr>
            <a:spLocks noGrp="1"/>
          </p:cNvSpPr>
          <p:nvPr>
            <p:ph type="title"/>
          </p:nvPr>
        </p:nvSpPr>
        <p:spPr>
          <a:xfrm>
            <a:off x="357447" y="0"/>
            <a:ext cx="11670009" cy="1325563"/>
          </a:xfrm>
        </p:spPr>
        <p:txBody>
          <a:bodyPr>
            <a:normAutofit fontScale="90000"/>
          </a:bodyPr>
          <a:lstStyle/>
          <a:p>
            <a:br>
              <a:rPr lang="en-US" dirty="0"/>
            </a:br>
            <a:br>
              <a:rPr lang="en-US" dirty="0"/>
            </a:br>
            <a:r>
              <a:rPr lang="en-US" dirty="0"/>
              <a:t>Streamline Certification (automatically eligible)</a:t>
            </a:r>
            <a:br>
              <a:rPr lang="en-US" dirty="0"/>
            </a:br>
            <a:endParaRPr lang="en-US" dirty="0"/>
          </a:p>
        </p:txBody>
      </p:sp>
      <p:sp>
        <p:nvSpPr>
          <p:cNvPr id="3" name="Content Placeholder 2">
            <a:extLst>
              <a:ext uri="{FF2B5EF4-FFF2-40B4-BE49-F238E27FC236}">
                <a16:creationId xmlns:a16="http://schemas.microsoft.com/office/drawing/2014/main" id="{0D20334C-5395-4F48-BE7D-56D46C00A06F}"/>
              </a:ext>
            </a:extLst>
          </p:cNvPr>
          <p:cNvSpPr>
            <a:spLocks noGrp="1"/>
          </p:cNvSpPr>
          <p:nvPr>
            <p:ph idx="1"/>
          </p:nvPr>
        </p:nvSpPr>
        <p:spPr/>
        <p:txBody>
          <a:bodyPr>
            <a:normAutofit/>
          </a:bodyPr>
          <a:lstStyle/>
          <a:p>
            <a:pPr marL="0" indent="0" algn="l" rtl="0" fontAlgn="base">
              <a:buNone/>
            </a:pPr>
            <a:endParaRPr lang="en-US" sz="2800" b="0" i="0" dirty="0">
              <a:solidFill>
                <a:srgbClr val="000000"/>
              </a:solidFill>
              <a:effectLst/>
              <a:highlight>
                <a:srgbClr val="FFFFFF"/>
              </a:highlight>
              <a:latin typeface="Calibri" panose="020F0502020204030204" pitchFamily="34" charset="0"/>
            </a:endParaRPr>
          </a:p>
          <a:p>
            <a:pPr marL="0" indent="0" algn="l" rtl="0" fontAlgn="base">
              <a:buNone/>
            </a:pPr>
            <a:r>
              <a:rPr lang="en-US" sz="2800" b="1" i="0" dirty="0">
                <a:solidFill>
                  <a:srgbClr val="000000"/>
                </a:solidFill>
                <a:effectLst/>
                <a:highlight>
                  <a:srgbClr val="FFFFFF"/>
                </a:highlight>
                <a:latin typeface="Calibri" panose="020F0502020204030204" pitchFamily="34" charset="0"/>
              </a:rPr>
              <a:t>Direct Certification:</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Children in NSLP/SBP participating schools with free/reduced meal status, who are on SNAP, TANF, MED, FDPIR. </a:t>
            </a:r>
          </a:p>
          <a:p>
            <a:pPr algn="l" rtl="0" fontAlgn="base">
              <a:buFont typeface="Arial" panose="020B0604020202020204" pitchFamily="34" charset="0"/>
              <a:buChar char="•"/>
            </a:pPr>
            <a:r>
              <a:rPr lang="en-US" sz="2800" b="1" i="0" dirty="0">
                <a:solidFill>
                  <a:srgbClr val="000000"/>
                </a:solidFill>
                <a:effectLst/>
                <a:highlight>
                  <a:srgbClr val="FFFFFF"/>
                </a:highlight>
                <a:latin typeface="Calibri" panose="020F0502020204030204" pitchFamily="34" charset="0"/>
              </a:rPr>
              <a:t>Income-Based Eligibility:</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Household income confirmed at or below 185% FPL during the 2023-2024 school year from the households NSLP/SBP application.</a:t>
            </a:r>
          </a:p>
          <a:p>
            <a:pPr marL="0" indent="0" algn="l" rtl="0" fontAlgn="base">
              <a:buNone/>
            </a:pPr>
            <a:r>
              <a:rPr lang="en-US" sz="2800" b="1" i="0" dirty="0">
                <a:solidFill>
                  <a:srgbClr val="000000"/>
                </a:solidFill>
                <a:effectLst/>
                <a:highlight>
                  <a:srgbClr val="FFFFFF"/>
                </a:highlight>
                <a:latin typeface="Calibri" panose="020F0502020204030204" pitchFamily="34" charset="0"/>
              </a:rPr>
              <a:t>Special Cases:</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Homeless, migrant, foster, or runaway children (as </a:t>
            </a:r>
            <a:r>
              <a:rPr lang="en-US" dirty="0">
                <a:solidFill>
                  <a:srgbClr val="000000"/>
                </a:solidFill>
                <a:highlight>
                  <a:srgbClr val="FFFFFF"/>
                </a:highlight>
                <a:latin typeface="Calibri" panose="020F0502020204030204" pitchFamily="34" charset="0"/>
              </a:rPr>
              <a:t>designated</a:t>
            </a:r>
            <a:r>
              <a:rPr lang="en-US" sz="2800" b="0" i="0" dirty="0">
                <a:solidFill>
                  <a:srgbClr val="000000"/>
                </a:solidFill>
                <a:effectLst/>
                <a:highlight>
                  <a:srgbClr val="FFFFFF"/>
                </a:highlight>
                <a:latin typeface="Calibri" panose="020F0502020204030204" pitchFamily="34" charset="0"/>
              </a:rPr>
              <a:t> in the FRL file.)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Participation in FDPIR. </a:t>
            </a:r>
          </a:p>
          <a:p>
            <a:pPr marL="0" indent="0">
              <a:buNone/>
            </a:pPr>
            <a:endParaRPr lang="en-US" dirty="0"/>
          </a:p>
        </p:txBody>
      </p:sp>
      <p:sp>
        <p:nvSpPr>
          <p:cNvPr id="4" name="Slide Number Placeholder 3">
            <a:extLst>
              <a:ext uri="{FF2B5EF4-FFF2-40B4-BE49-F238E27FC236}">
                <a16:creationId xmlns:a16="http://schemas.microsoft.com/office/drawing/2014/main" id="{57A35E81-3B4C-47C2-8A69-C5A0641515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C1D828-F931-464A-8E86-F9D742DA373F}" type="slidenum">
              <a:rPr kumimoji="0" lang="en-US" sz="1600" b="0" i="0" u="none" strike="noStrike" kern="1200" cap="none" spc="0" normalizeH="0" baseline="0" noProof="0" smtClean="0">
                <a:ln>
                  <a:noFill/>
                </a:ln>
                <a:solidFill>
                  <a:srgbClr val="1F4E79"/>
                </a:solidFill>
                <a:effectLst/>
                <a:uLnTx/>
                <a:uFillTx/>
                <a:latin typeface="Calibri" panose="020F0502020204030204"/>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600" b="0" i="0" u="none" strike="noStrike" kern="1200" cap="none" spc="0" normalizeH="0" baseline="0" noProof="0">
              <a:ln>
                <a:noFill/>
              </a:ln>
              <a:solidFill>
                <a:srgbClr val="1F4E79"/>
              </a:solidFill>
              <a:effectLst/>
              <a:uLnTx/>
              <a:uFillTx/>
              <a:latin typeface="Calibri" panose="020F0502020204030204"/>
              <a:ea typeface="+mn-ea"/>
              <a:cs typeface="Times New Roman" panose="02020603050405020304" pitchFamily="18" charset="0"/>
            </a:endParaRPr>
          </a:p>
        </p:txBody>
      </p:sp>
    </p:spTree>
    <p:extLst>
      <p:ext uri="{BB962C8B-B14F-4D97-AF65-F5344CB8AC3E}">
        <p14:creationId xmlns:p14="http://schemas.microsoft.com/office/powerpoint/2010/main" val="1627472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EA3F6-0E54-4998-9E08-76A1A2EAF0A4}"/>
              </a:ext>
            </a:extLst>
          </p:cNvPr>
          <p:cNvSpPr>
            <a:spLocks noGrp="1"/>
          </p:cNvSpPr>
          <p:nvPr>
            <p:ph type="title"/>
          </p:nvPr>
        </p:nvSpPr>
        <p:spPr>
          <a:xfrm>
            <a:off x="357447" y="0"/>
            <a:ext cx="11670009" cy="1325563"/>
          </a:xfrm>
        </p:spPr>
        <p:txBody>
          <a:bodyPr>
            <a:normAutofit fontScale="90000"/>
          </a:bodyPr>
          <a:lstStyle/>
          <a:p>
            <a:br>
              <a:rPr lang="en-US" dirty="0"/>
            </a:br>
            <a:r>
              <a:rPr lang="en-US" dirty="0"/>
              <a:t>Who Needs to Apply</a:t>
            </a:r>
          </a:p>
        </p:txBody>
      </p:sp>
      <p:sp>
        <p:nvSpPr>
          <p:cNvPr id="3" name="Content Placeholder 2">
            <a:extLst>
              <a:ext uri="{FF2B5EF4-FFF2-40B4-BE49-F238E27FC236}">
                <a16:creationId xmlns:a16="http://schemas.microsoft.com/office/drawing/2014/main" id="{0D20334C-5395-4F48-BE7D-56D46C00A06F}"/>
              </a:ext>
            </a:extLst>
          </p:cNvPr>
          <p:cNvSpPr>
            <a:spLocks noGrp="1"/>
          </p:cNvSpPr>
          <p:nvPr>
            <p:ph idx="1"/>
          </p:nvPr>
        </p:nvSpPr>
        <p:spPr/>
        <p:txBody>
          <a:bodyPr>
            <a:normAutofit fontScale="92500" lnSpcReduction="10000"/>
          </a:bodyPr>
          <a:lstStyle/>
          <a:p>
            <a:pPr marL="0" indent="0" algn="l" rtl="0" fontAlgn="base">
              <a:buNone/>
            </a:pPr>
            <a:r>
              <a:rPr lang="en-US" sz="2800" b="1" i="0" dirty="0">
                <a:solidFill>
                  <a:srgbClr val="000000"/>
                </a:solidFill>
                <a:effectLst/>
                <a:highlight>
                  <a:srgbClr val="FFFFFF"/>
                </a:highlight>
                <a:latin typeface="Calibri" panose="020F0502020204030204" pitchFamily="34" charset="0"/>
              </a:rPr>
              <a:t>Who Needs to Apply:</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Parents/guardians of children who: </a:t>
            </a:r>
          </a:p>
          <a:p>
            <a:pPr marL="0" indent="0" algn="l" rtl="0" fontAlgn="base">
              <a:buNone/>
            </a:pPr>
            <a:r>
              <a:rPr lang="en-US" sz="2800" b="0" i="0" dirty="0">
                <a:solidFill>
                  <a:srgbClr val="000000"/>
                </a:solidFill>
                <a:effectLst/>
                <a:highlight>
                  <a:srgbClr val="FFFFFF"/>
                </a:highlight>
                <a:latin typeface="Calibri" panose="020F0502020204030204" pitchFamily="34" charset="0"/>
              </a:rPr>
              <a:t>   Attend NSLP/SBP schools but were not automatically enrolled. </a:t>
            </a:r>
          </a:p>
          <a:p>
            <a:pPr marL="0" indent="0" algn="l" rtl="0" fontAlgn="base">
              <a:buNone/>
            </a:pPr>
            <a:r>
              <a:rPr lang="en-US" sz="2800" b="0" i="0" dirty="0">
                <a:solidFill>
                  <a:srgbClr val="000000"/>
                </a:solidFill>
                <a:effectLst/>
                <a:highlight>
                  <a:srgbClr val="FFFFFF"/>
                </a:highlight>
                <a:latin typeface="Calibri" panose="020F0502020204030204" pitchFamily="34" charset="0"/>
              </a:rPr>
              <a:t>   Note to be eligible the household’s income at or below 185% FPL for the household</a:t>
            </a:r>
          </a:p>
          <a:p>
            <a:pPr marL="0" indent="0" algn="l" rtl="0" fontAlgn="base">
              <a:buNone/>
            </a:pPr>
            <a:r>
              <a:rPr lang="en-US" dirty="0">
                <a:solidFill>
                  <a:srgbClr val="000000"/>
                </a:solidFill>
                <a:highlight>
                  <a:srgbClr val="FFFFFF"/>
                </a:highlight>
                <a:latin typeface="Calibri" panose="020F0502020204030204" pitchFamily="34" charset="0"/>
              </a:rPr>
              <a:t>  </a:t>
            </a:r>
            <a:r>
              <a:rPr lang="en-US" sz="2800" b="0" i="0" dirty="0">
                <a:solidFill>
                  <a:srgbClr val="000000"/>
                </a:solidFill>
                <a:effectLst/>
                <a:highlight>
                  <a:srgbClr val="FFFFFF"/>
                </a:highlight>
                <a:latin typeface="Calibri" panose="020F0502020204030204" pitchFamily="34" charset="0"/>
              </a:rPr>
              <a:t> size. </a:t>
            </a:r>
          </a:p>
          <a:p>
            <a:pPr marL="0" indent="0" algn="l" rtl="0" fontAlgn="base">
              <a:buNone/>
            </a:pPr>
            <a:r>
              <a:rPr lang="en-US" sz="2800" b="1" i="0" dirty="0">
                <a:solidFill>
                  <a:srgbClr val="000000"/>
                </a:solidFill>
                <a:effectLst/>
                <a:highlight>
                  <a:srgbClr val="FFFFFF"/>
                </a:highlight>
                <a:latin typeface="Calibri" panose="020F0502020204030204" pitchFamily="34" charset="0"/>
              </a:rPr>
              <a:t>Application Details:</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Available from September 20, 2024 – November 30.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Apply online at </a:t>
            </a:r>
            <a:r>
              <a:rPr lang="en-US" sz="2800" b="0" i="0" u="sng" strike="noStrike" dirty="0">
                <a:solidFill>
                  <a:srgbClr val="0563C1"/>
                </a:solidFill>
                <a:effectLst/>
                <a:highlight>
                  <a:srgbClr val="FFFFFF"/>
                </a:highlight>
                <a:latin typeface="Calibri" panose="020F0502020204030204" pitchFamily="34" charset="0"/>
                <a:hlinkClick r:id="rId2"/>
              </a:rPr>
              <a:t>https://accessnevada.dwss.nv.gov/</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1" i="0" dirty="0">
                <a:solidFill>
                  <a:srgbClr val="000000"/>
                </a:solidFill>
                <a:effectLst/>
                <a:highlight>
                  <a:srgbClr val="FFFFFF"/>
                </a:highlight>
                <a:latin typeface="Calibri" panose="020F0502020204030204" pitchFamily="34" charset="0"/>
              </a:rPr>
              <a:t>Steps to Apply:</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Complete the online form.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Submit required documentation, if applicable. </a:t>
            </a:r>
          </a:p>
          <a:p>
            <a:pPr marL="0" indent="0">
              <a:buNone/>
            </a:pPr>
            <a:endParaRPr lang="en-US" dirty="0"/>
          </a:p>
        </p:txBody>
      </p:sp>
      <p:sp>
        <p:nvSpPr>
          <p:cNvPr id="4" name="Slide Number Placeholder 3">
            <a:extLst>
              <a:ext uri="{FF2B5EF4-FFF2-40B4-BE49-F238E27FC236}">
                <a16:creationId xmlns:a16="http://schemas.microsoft.com/office/drawing/2014/main" id="{57A35E81-3B4C-47C2-8A69-C5A0641515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C1D828-F931-464A-8E86-F9D742DA373F}" type="slidenum">
              <a:rPr kumimoji="0" lang="en-US" sz="1600" b="0" i="0" u="none" strike="noStrike" kern="1200" cap="none" spc="0" normalizeH="0" baseline="0" noProof="0" smtClean="0">
                <a:ln>
                  <a:noFill/>
                </a:ln>
                <a:solidFill>
                  <a:srgbClr val="1F4E79"/>
                </a:solidFill>
                <a:effectLst/>
                <a:uLnTx/>
                <a:uFillTx/>
                <a:latin typeface="Calibri" panose="020F0502020204030204"/>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600" b="0" i="0" u="none" strike="noStrike" kern="1200" cap="none" spc="0" normalizeH="0" baseline="0" noProof="0">
              <a:ln>
                <a:noFill/>
              </a:ln>
              <a:solidFill>
                <a:srgbClr val="1F4E79"/>
              </a:solidFill>
              <a:effectLst/>
              <a:uLnTx/>
              <a:uFillTx/>
              <a:latin typeface="Calibri" panose="020F0502020204030204"/>
              <a:ea typeface="+mn-ea"/>
              <a:cs typeface="Times New Roman" panose="02020603050405020304" pitchFamily="18" charset="0"/>
            </a:endParaRPr>
          </a:p>
        </p:txBody>
      </p:sp>
    </p:spTree>
    <p:extLst>
      <p:ext uri="{BB962C8B-B14F-4D97-AF65-F5344CB8AC3E}">
        <p14:creationId xmlns:p14="http://schemas.microsoft.com/office/powerpoint/2010/main" val="2018716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EA3F6-0E54-4998-9E08-76A1A2EAF0A4}"/>
              </a:ext>
            </a:extLst>
          </p:cNvPr>
          <p:cNvSpPr>
            <a:spLocks noGrp="1"/>
          </p:cNvSpPr>
          <p:nvPr>
            <p:ph type="title"/>
          </p:nvPr>
        </p:nvSpPr>
        <p:spPr>
          <a:xfrm>
            <a:off x="357447" y="0"/>
            <a:ext cx="11670009" cy="1325563"/>
          </a:xfrm>
        </p:spPr>
        <p:txBody>
          <a:bodyPr>
            <a:normAutofit fontScale="90000"/>
          </a:bodyPr>
          <a:lstStyle/>
          <a:p>
            <a:br>
              <a:rPr lang="en-US" dirty="0"/>
            </a:br>
            <a:r>
              <a:rPr lang="en-US" dirty="0"/>
              <a:t>Distribution of Benefits</a:t>
            </a:r>
            <a:br>
              <a:rPr lang="en-US" dirty="0"/>
            </a:br>
            <a:endParaRPr lang="en-US" dirty="0"/>
          </a:p>
        </p:txBody>
      </p:sp>
      <p:sp>
        <p:nvSpPr>
          <p:cNvPr id="3" name="Content Placeholder 2">
            <a:extLst>
              <a:ext uri="{FF2B5EF4-FFF2-40B4-BE49-F238E27FC236}">
                <a16:creationId xmlns:a16="http://schemas.microsoft.com/office/drawing/2014/main" id="{0D20334C-5395-4F48-BE7D-56D46C00A06F}"/>
              </a:ext>
            </a:extLst>
          </p:cNvPr>
          <p:cNvSpPr>
            <a:spLocks noGrp="1"/>
          </p:cNvSpPr>
          <p:nvPr>
            <p:ph idx="1"/>
          </p:nvPr>
        </p:nvSpPr>
        <p:spPr/>
        <p:txBody>
          <a:bodyPr>
            <a:normAutofit fontScale="92500" lnSpcReduction="20000"/>
          </a:bodyPr>
          <a:lstStyle/>
          <a:p>
            <a:pPr marL="0" indent="0" algn="l" rtl="0" fontAlgn="base">
              <a:buNone/>
            </a:pPr>
            <a:r>
              <a:rPr lang="en-US" sz="2800" b="1" i="0" dirty="0">
                <a:solidFill>
                  <a:srgbClr val="000000"/>
                </a:solidFill>
                <a:effectLst/>
                <a:highlight>
                  <a:srgbClr val="FFFFFF"/>
                </a:highlight>
                <a:latin typeface="Calibri" panose="020F0502020204030204" pitchFamily="34" charset="0"/>
              </a:rPr>
              <a:t>Benefit Issuance Date for Streamline Certification:</a:t>
            </a:r>
          </a:p>
          <a:p>
            <a:pPr fontAlgn="base"/>
            <a:r>
              <a:rPr lang="en-US" sz="2800" b="1" i="0" dirty="0">
                <a:solidFill>
                  <a:srgbClr val="000000"/>
                </a:solidFill>
                <a:effectLst/>
                <a:highlight>
                  <a:srgbClr val="FFFFFF"/>
                </a:highlight>
                <a:latin typeface="Calibri" panose="020F0502020204030204" pitchFamily="34" charset="0"/>
              </a:rPr>
              <a:t>September 14, 2024 </a:t>
            </a:r>
          </a:p>
          <a:p>
            <a:pPr marL="0" indent="0" algn="l" rtl="0" fontAlgn="base">
              <a:buNone/>
            </a:pPr>
            <a:endParaRPr lang="en-US" sz="2800" b="1" i="0" dirty="0">
              <a:solidFill>
                <a:srgbClr val="000000"/>
              </a:solidFill>
              <a:effectLst/>
              <a:highlight>
                <a:srgbClr val="FFFFFF"/>
              </a:highlight>
              <a:latin typeface="Calibri" panose="020F0502020204030204" pitchFamily="34" charset="0"/>
            </a:endParaRPr>
          </a:p>
          <a:p>
            <a:pPr marL="0" indent="0" algn="l" rtl="0" fontAlgn="base">
              <a:buNone/>
            </a:pPr>
            <a:r>
              <a:rPr lang="en-US" sz="2800" b="1" i="0" dirty="0">
                <a:solidFill>
                  <a:srgbClr val="000000"/>
                </a:solidFill>
                <a:effectLst/>
                <a:highlight>
                  <a:srgbClr val="FFFFFF"/>
                </a:highlight>
                <a:latin typeface="Calibri" panose="020F0502020204030204" pitchFamily="34" charset="0"/>
              </a:rPr>
              <a:t>Methods of Distribution:</a:t>
            </a:r>
            <a:r>
              <a:rPr lang="en-US" sz="2800" b="0" i="0" dirty="0">
                <a:solidFill>
                  <a:srgbClr val="000000"/>
                </a:solidFill>
                <a:effectLst/>
                <a:highlight>
                  <a:srgbClr val="FFFFFF"/>
                </a:highlight>
                <a:latin typeface="Calibri" panose="020F0502020204030204" pitchFamily="34" charset="0"/>
              </a:rPr>
              <a:t> </a:t>
            </a:r>
          </a:p>
          <a:p>
            <a:pPr marL="0" indent="0" algn="l" rtl="0" fontAlgn="base">
              <a:buNone/>
            </a:pPr>
            <a:r>
              <a:rPr lang="en-US" sz="2800" b="0" i="0" dirty="0">
                <a:solidFill>
                  <a:srgbClr val="000000"/>
                </a:solidFill>
                <a:effectLst/>
                <a:highlight>
                  <a:srgbClr val="FFFFFF"/>
                </a:highlight>
                <a:latin typeface="Calibri" panose="020F0502020204030204" pitchFamily="34" charset="0"/>
              </a:rPr>
              <a:t>Existing EBT Cards</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Benefits loaded onto existing SNAP/TANF EBT cards if matched with an active case in the months of June, July and August 2024. </a:t>
            </a:r>
          </a:p>
          <a:p>
            <a:pPr marL="0" indent="0" algn="l" rtl="0" fontAlgn="base">
              <a:buNone/>
            </a:pPr>
            <a:r>
              <a:rPr lang="en-US" b="1" dirty="0">
                <a:solidFill>
                  <a:srgbClr val="000000"/>
                </a:solidFill>
                <a:highlight>
                  <a:srgbClr val="FFFFFF"/>
                </a:highlight>
                <a:latin typeface="Calibri" panose="020F0502020204030204" pitchFamily="34" charset="0"/>
              </a:rPr>
              <a:t>New S-EBT Cards</a:t>
            </a:r>
            <a:endParaRPr lang="en-US" sz="2800" b="0" i="0" dirty="0">
              <a:solidFill>
                <a:srgbClr val="000000"/>
              </a:solidFill>
              <a:effectLst/>
              <a:highlight>
                <a:srgbClr val="FFFFFF"/>
              </a:highlight>
              <a:latin typeface="Calibri" panose="020F0502020204030204" pitchFamily="34" charset="0"/>
            </a:endParaRP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Mailed to addresses </a:t>
            </a:r>
            <a:r>
              <a:rPr lang="en-US" dirty="0">
                <a:solidFill>
                  <a:srgbClr val="000000"/>
                </a:solidFill>
                <a:highlight>
                  <a:srgbClr val="FFFFFF"/>
                </a:highlight>
                <a:latin typeface="Calibri" panose="020F0502020204030204" pitchFamily="34" charset="0"/>
              </a:rPr>
              <a:t>provided to DWSS by NDE in the FRL</a:t>
            </a:r>
            <a:r>
              <a:rPr lang="en-US" sz="2800" b="0" i="0" dirty="0">
                <a:solidFill>
                  <a:srgbClr val="000000"/>
                </a:solidFill>
                <a:effectLst/>
                <a:highlight>
                  <a:srgbClr val="FFFFFF"/>
                </a:highlight>
                <a:latin typeface="Calibri" panose="020F0502020204030204" pitchFamily="34" charset="0"/>
              </a:rPr>
              <a:t> file for the 2023-2024 school year.  </a:t>
            </a:r>
          </a:p>
          <a:p>
            <a:pPr marL="0" indent="0" algn="l" rtl="0" fontAlgn="base">
              <a:buNone/>
            </a:pPr>
            <a:r>
              <a:rPr lang="en-US" sz="2800" b="1" i="0" dirty="0">
                <a:solidFill>
                  <a:srgbClr val="000000"/>
                </a:solidFill>
                <a:effectLst/>
                <a:highlight>
                  <a:srgbClr val="FFFFFF"/>
                </a:highlight>
                <a:latin typeface="Calibri" panose="020F0502020204030204" pitchFamily="34" charset="0"/>
              </a:rPr>
              <a:t>Processing Information:</a:t>
            </a:r>
            <a:r>
              <a:rPr lang="en-US" sz="2800" b="0"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US" sz="2800" b="0" i="0" dirty="0">
                <a:solidFill>
                  <a:srgbClr val="000000"/>
                </a:solidFill>
                <a:effectLst/>
                <a:highlight>
                  <a:srgbClr val="FFFFFF"/>
                </a:highlight>
                <a:latin typeface="Calibri" panose="020F0502020204030204" pitchFamily="34" charset="0"/>
              </a:rPr>
              <a:t>Allow 3-4 weeks for new S-EBT card processing and delivery. </a:t>
            </a:r>
          </a:p>
          <a:p>
            <a:pPr algn="l" rtl="0" fontAlgn="base"/>
            <a:endParaRPr lang="en-US" b="0" i="0" dirty="0">
              <a:solidFill>
                <a:srgbClr val="000000"/>
              </a:solidFill>
              <a:effectLst/>
              <a:highlight>
                <a:srgbClr val="FFFFFF"/>
              </a:highlight>
              <a:latin typeface="Segoe UI" panose="020B0502040204020203"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57A35E81-3B4C-47C2-8A69-C5A0641515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C1D828-F931-464A-8E86-F9D742DA373F}" type="slidenum">
              <a:rPr kumimoji="0" lang="en-US" sz="1600" b="0" i="0" u="none" strike="noStrike" kern="1200" cap="none" spc="0" normalizeH="0" baseline="0" noProof="0" smtClean="0">
                <a:ln>
                  <a:noFill/>
                </a:ln>
                <a:solidFill>
                  <a:srgbClr val="1F4E79"/>
                </a:solidFill>
                <a:effectLst/>
                <a:uLnTx/>
                <a:uFillTx/>
                <a:latin typeface="Calibri" panose="020F0502020204030204"/>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600" b="0" i="0" u="none" strike="noStrike" kern="1200" cap="none" spc="0" normalizeH="0" baseline="0" noProof="0">
              <a:ln>
                <a:noFill/>
              </a:ln>
              <a:solidFill>
                <a:srgbClr val="1F4E79"/>
              </a:solidFill>
              <a:effectLst/>
              <a:uLnTx/>
              <a:uFillTx/>
              <a:latin typeface="Calibri" panose="020F0502020204030204"/>
              <a:ea typeface="+mn-ea"/>
              <a:cs typeface="Times New Roman" panose="02020603050405020304" pitchFamily="18" charset="0"/>
            </a:endParaRPr>
          </a:p>
        </p:txBody>
      </p:sp>
    </p:spTree>
    <p:extLst>
      <p:ext uri="{BB962C8B-B14F-4D97-AF65-F5344CB8AC3E}">
        <p14:creationId xmlns:p14="http://schemas.microsoft.com/office/powerpoint/2010/main" val="1571315690"/>
      </p:ext>
    </p:extLst>
  </p:cSld>
  <p:clrMapOvr>
    <a:masterClrMapping/>
  </p:clrMapOvr>
</p:sld>
</file>

<file path=ppt/theme/theme1.xml><?xml version="1.0" encoding="utf-8"?>
<a:theme xmlns:a="http://schemas.openxmlformats.org/drawingml/2006/main" name="DHHS_Mast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lgn="l">
          <a:defRPr dirty="0" smtClean="0"/>
        </a:defPPr>
      </a:lstStyle>
    </a:txDef>
  </a:objectDefaults>
  <a:extraClrSchemeLst/>
  <a:extLst>
    <a:ext uri="{05A4C25C-085E-4340-85A3-A5531E510DB2}">
      <thm15:themeFamily xmlns:thm15="http://schemas.microsoft.com/office/thememl/2012/main" name="DHHS_PPTX_Template_2023" id="{EAB0D83F-CE03-4370-9763-FCE75C77038E}" vid="{28CFF413-DECB-43C3-8F13-D1BA86DA6A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DHHS_PPTX_Template_2023</Template>
  <TotalTime>1872</TotalTime>
  <Words>961</Words>
  <Application>Microsoft Office PowerPoint</Application>
  <PresentationFormat>Widescreen</PresentationFormat>
  <Paragraphs>128</Paragraphs>
  <Slides>14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Segoe UI</vt:lpstr>
      <vt:lpstr>DHHS_Master</vt:lpstr>
      <vt:lpstr>Division of Welfare and Supportive Services</vt:lpstr>
      <vt:lpstr>Agenda</vt:lpstr>
      <vt:lpstr>Introduction to Summer EBT (S-EBT)</vt:lpstr>
      <vt:lpstr>Program Administration</vt:lpstr>
      <vt:lpstr>Initial Year Adjustments</vt:lpstr>
      <vt:lpstr>Eligibility Criteria </vt:lpstr>
      <vt:lpstr>  Streamline Certification (automatically eligible) </vt:lpstr>
      <vt:lpstr> Who Needs to Apply</vt:lpstr>
      <vt:lpstr> Distribution of Benefits </vt:lpstr>
      <vt:lpstr>Usage and Expiration of Benefits </vt:lpstr>
      <vt:lpstr> Special Considerations  </vt:lpstr>
      <vt:lpstr> Important Dates  </vt:lpstr>
      <vt:lpstr>Resources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Sheri Gallucci</dc:creator>
  <cp:lastModifiedBy>Sheri Gallucci</cp:lastModifiedBy>
  <cp:revision>4</cp:revision>
  <cp:lastPrinted>2024-08-28T15:06:27Z</cp:lastPrinted>
  <dcterms:created xsi:type="dcterms:W3CDTF">2024-08-28T14:09:21Z</dcterms:created>
  <dcterms:modified xsi:type="dcterms:W3CDTF">2024-08-31T00:36:14Z</dcterms:modified>
  <cp:contentStatus/>
</cp:coreProperties>
</file>